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9" r:id="rId1"/>
  </p:sldMasterIdLst>
  <p:notesMasterIdLst>
    <p:notesMasterId r:id="rId11"/>
  </p:notesMasterIdLst>
  <p:sldIdLst>
    <p:sldId id="352" r:id="rId2"/>
    <p:sldId id="354" r:id="rId3"/>
    <p:sldId id="356" r:id="rId4"/>
    <p:sldId id="357" r:id="rId5"/>
    <p:sldId id="358" r:id="rId6"/>
    <p:sldId id="361" r:id="rId7"/>
    <p:sldId id="364" r:id="rId8"/>
    <p:sldId id="365" r:id="rId9"/>
    <p:sldId id="366" r:id="rId10"/>
  </p:sldIdLst>
  <p:sldSz cx="12801600" cy="9601200" type="A3"/>
  <p:notesSz cx="6858000" cy="9144000"/>
  <p:defaultTextStyle>
    <a:defPPr>
      <a:defRPr lang="en-US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yne Stec" initials="WS" lastIdx="35" clrIdx="0">
    <p:extLst>
      <p:ext uri="{19B8F6BF-5375-455C-9EA6-DF929625EA0E}">
        <p15:presenceInfo xmlns:p15="http://schemas.microsoft.com/office/powerpoint/2012/main" userId="dad64d395879f5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33"/>
    <a:srgbClr val="3B5ECC"/>
    <a:srgbClr val="D4F4D4"/>
    <a:srgbClr val="FFF5CC"/>
    <a:srgbClr val="D4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27" autoAdjust="0"/>
    <p:restoredTop sz="96242" autoAdjust="0"/>
  </p:normalViewPr>
  <p:slideViewPr>
    <p:cSldViewPr snapToGrid="0" showGuides="1">
      <p:cViewPr>
        <p:scale>
          <a:sx n="92" d="100"/>
          <a:sy n="92" d="100"/>
        </p:scale>
        <p:origin x="2224" y="224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-958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6640D8-5DB2-1B42-A222-1138B4843BCF}" type="doc">
      <dgm:prSet loTypeId="urn:microsoft.com/office/officeart/2005/8/layout/gear1" loCatId="" qsTypeId="urn:microsoft.com/office/officeart/2005/8/quickstyle/3d3" qsCatId="3D" csTypeId="urn:microsoft.com/office/officeart/2005/8/colors/accent0_3" csCatId="mainScheme" phldr="1"/>
      <dgm:spPr/>
    </dgm:pt>
    <dgm:pt modelId="{2CEE05BA-D1BB-6B46-9922-F9C899B06F14}">
      <dgm:prSet phldrT="[Texte]" custT="1"/>
      <dgm:spPr/>
      <dgm:t>
        <a:bodyPr/>
        <a:lstStyle/>
        <a:p>
          <a:r>
            <a:rPr lang="en-GB" sz="2400" b="1" noProof="0">
              <a:solidFill>
                <a:schemeClr val="accent4">
                  <a:lumMod val="25000"/>
                </a:schemeClr>
              </a:solidFill>
              <a:latin typeface="Avenir Book" charset="0"/>
              <a:ea typeface="Avenir Book" charset="0"/>
              <a:cs typeface="Avenir Book" charset="0"/>
            </a:rPr>
            <a:t>Human &amp; Social needs</a:t>
          </a:r>
          <a:endParaRPr lang="en-GB" sz="2400" b="1" noProof="0" dirty="0">
            <a:solidFill>
              <a:schemeClr val="accent4">
                <a:lumMod val="25000"/>
              </a:schemeClr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C3C9EC58-6872-1B45-B709-31B3D0BAD9A6}" type="parTrans" cxnId="{DF449937-3A92-A04E-A2D8-997C752EF594}">
      <dgm:prSet/>
      <dgm:spPr/>
      <dgm:t>
        <a:bodyPr/>
        <a:lstStyle/>
        <a:p>
          <a:endParaRPr lang="fr-FR" sz="2000" b="1">
            <a:solidFill>
              <a:schemeClr val="accent4">
                <a:lumMod val="25000"/>
              </a:schemeClr>
            </a:solidFill>
          </a:endParaRPr>
        </a:p>
      </dgm:t>
    </dgm:pt>
    <dgm:pt modelId="{281DA48A-AD88-0342-B604-F10CAFB49AEC}" type="sibTrans" cxnId="{DF449937-3A92-A04E-A2D8-997C752EF594}">
      <dgm:prSet/>
      <dgm:spPr/>
      <dgm:t>
        <a:bodyPr/>
        <a:lstStyle/>
        <a:p>
          <a:endParaRPr lang="fr-FR" sz="2000" b="1">
            <a:solidFill>
              <a:schemeClr val="accent4">
                <a:lumMod val="25000"/>
              </a:schemeClr>
            </a:solidFill>
          </a:endParaRPr>
        </a:p>
      </dgm:t>
    </dgm:pt>
    <dgm:pt modelId="{EC9FC2BD-0C7F-7D48-9D3A-19033F3F2A25}">
      <dgm:prSet phldrT="[Texte]" custT="1"/>
      <dgm:spPr/>
      <dgm:t>
        <a:bodyPr/>
        <a:lstStyle/>
        <a:p>
          <a:r>
            <a:rPr lang="en-GB" sz="2000" b="1" noProof="0" dirty="0">
              <a:solidFill>
                <a:schemeClr val="accent4">
                  <a:lumMod val="25000"/>
                </a:schemeClr>
              </a:solidFill>
              <a:latin typeface="Avenir Book" charset="0"/>
              <a:ea typeface="Avenir Book" charset="0"/>
              <a:cs typeface="Avenir Book" charset="0"/>
            </a:rPr>
            <a:t>Impacts</a:t>
          </a:r>
        </a:p>
      </dgm:t>
    </dgm:pt>
    <dgm:pt modelId="{B7793CBF-7BDD-0744-8C91-30A820188C40}" type="parTrans" cxnId="{CE9A88F7-D62C-BA4C-BF38-458485B87885}">
      <dgm:prSet/>
      <dgm:spPr/>
      <dgm:t>
        <a:bodyPr/>
        <a:lstStyle/>
        <a:p>
          <a:endParaRPr lang="fr-FR" sz="2000" b="1">
            <a:solidFill>
              <a:schemeClr val="accent4">
                <a:lumMod val="25000"/>
              </a:schemeClr>
            </a:solidFill>
          </a:endParaRPr>
        </a:p>
      </dgm:t>
    </dgm:pt>
    <dgm:pt modelId="{F827B4FB-87C7-FE43-A616-080646416D9F}" type="sibTrans" cxnId="{CE9A88F7-D62C-BA4C-BF38-458485B87885}">
      <dgm:prSet/>
      <dgm:spPr/>
      <dgm:t>
        <a:bodyPr/>
        <a:lstStyle/>
        <a:p>
          <a:endParaRPr lang="fr-FR" sz="2000" b="1">
            <a:solidFill>
              <a:schemeClr val="accent4">
                <a:lumMod val="25000"/>
              </a:schemeClr>
            </a:solidFill>
          </a:endParaRPr>
        </a:p>
      </dgm:t>
    </dgm:pt>
    <dgm:pt modelId="{7284A65C-469C-204B-B56B-3F5EF5D6CF23}">
      <dgm:prSet phldrT="[Texte]" custT="1"/>
      <dgm:spPr/>
      <dgm:t>
        <a:bodyPr/>
        <a:lstStyle/>
        <a:p>
          <a:r>
            <a:rPr lang="en-GB" sz="1600" b="1" noProof="0" dirty="0">
              <a:solidFill>
                <a:schemeClr val="accent4">
                  <a:lumMod val="25000"/>
                </a:schemeClr>
              </a:solidFill>
              <a:latin typeface="Avenir Book" charset="0"/>
              <a:ea typeface="Avenir Book" charset="0"/>
              <a:cs typeface="Avenir Book" charset="0"/>
            </a:rPr>
            <a:t>Technology</a:t>
          </a:r>
        </a:p>
      </dgm:t>
    </dgm:pt>
    <dgm:pt modelId="{45DE31A8-1217-3743-98DA-BB797E8E8CE8}" type="parTrans" cxnId="{7750821A-A5E1-F04F-820E-31B957BB551D}">
      <dgm:prSet/>
      <dgm:spPr/>
      <dgm:t>
        <a:bodyPr/>
        <a:lstStyle/>
        <a:p>
          <a:endParaRPr lang="fr-FR" sz="2000" b="1">
            <a:solidFill>
              <a:schemeClr val="accent4">
                <a:lumMod val="25000"/>
              </a:schemeClr>
            </a:solidFill>
          </a:endParaRPr>
        </a:p>
      </dgm:t>
    </dgm:pt>
    <dgm:pt modelId="{15C7E36F-EA4D-234E-B6FE-1A6CFD5C035D}" type="sibTrans" cxnId="{7750821A-A5E1-F04F-820E-31B957BB551D}">
      <dgm:prSet/>
      <dgm:spPr/>
      <dgm:t>
        <a:bodyPr/>
        <a:lstStyle/>
        <a:p>
          <a:endParaRPr lang="fr-FR" sz="2000" b="1">
            <a:solidFill>
              <a:schemeClr val="accent4">
                <a:lumMod val="25000"/>
              </a:schemeClr>
            </a:solidFill>
          </a:endParaRPr>
        </a:p>
      </dgm:t>
    </dgm:pt>
    <dgm:pt modelId="{9BA7D345-AAF7-E440-9FBB-6042D0172CED}" type="pres">
      <dgm:prSet presAssocID="{C76640D8-5DB2-1B42-A222-1138B4843BC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DB04393-88CF-8A4E-B945-4148F36DEEF8}" type="pres">
      <dgm:prSet presAssocID="{2CEE05BA-D1BB-6B46-9922-F9C899B06F14}" presName="gear1" presStyleLbl="node1" presStyleIdx="0" presStyleCnt="3" custLinFactNeighborY="440">
        <dgm:presLayoutVars>
          <dgm:chMax val="1"/>
          <dgm:bulletEnabled val="1"/>
        </dgm:presLayoutVars>
      </dgm:prSet>
      <dgm:spPr/>
    </dgm:pt>
    <dgm:pt modelId="{6458CAAB-F1FD-6D44-922A-8BFDC90D2C50}" type="pres">
      <dgm:prSet presAssocID="{2CEE05BA-D1BB-6B46-9922-F9C899B06F14}" presName="gear1srcNode" presStyleLbl="node1" presStyleIdx="0" presStyleCnt="3"/>
      <dgm:spPr/>
    </dgm:pt>
    <dgm:pt modelId="{57A50A0C-134D-7449-90B2-356920884F12}" type="pres">
      <dgm:prSet presAssocID="{2CEE05BA-D1BB-6B46-9922-F9C899B06F14}" presName="gear1dstNode" presStyleLbl="node1" presStyleIdx="0" presStyleCnt="3"/>
      <dgm:spPr/>
    </dgm:pt>
    <dgm:pt modelId="{B6936EBA-E9A8-424E-AD31-D5BE47299D0F}" type="pres">
      <dgm:prSet presAssocID="{EC9FC2BD-0C7F-7D48-9D3A-19033F3F2A25}" presName="gear2" presStyleLbl="node1" presStyleIdx="1" presStyleCnt="3" custScaleX="107072" custScaleY="114579" custLinFactNeighborX="-9162" custLinFactNeighborY="2247">
        <dgm:presLayoutVars>
          <dgm:chMax val="1"/>
          <dgm:bulletEnabled val="1"/>
        </dgm:presLayoutVars>
      </dgm:prSet>
      <dgm:spPr/>
    </dgm:pt>
    <dgm:pt modelId="{EE286EBC-675F-154C-AD37-DB5E19D9A0FD}" type="pres">
      <dgm:prSet presAssocID="{EC9FC2BD-0C7F-7D48-9D3A-19033F3F2A25}" presName="gear2srcNode" presStyleLbl="node1" presStyleIdx="1" presStyleCnt="3"/>
      <dgm:spPr/>
    </dgm:pt>
    <dgm:pt modelId="{3A371E86-CDD6-BB49-8086-7D5FC81AF18C}" type="pres">
      <dgm:prSet presAssocID="{EC9FC2BD-0C7F-7D48-9D3A-19033F3F2A25}" presName="gear2dstNode" presStyleLbl="node1" presStyleIdx="1" presStyleCnt="3"/>
      <dgm:spPr/>
    </dgm:pt>
    <dgm:pt modelId="{D22DD8AF-BA92-7940-9108-F1731A91C062}" type="pres">
      <dgm:prSet presAssocID="{7284A65C-469C-204B-B56B-3F5EF5D6CF23}" presName="gear3" presStyleLbl="node1" presStyleIdx="2" presStyleCnt="3" custScaleX="113792" custScaleY="112128" custLinFactNeighborX="1947" custLinFactNeighborY="-649"/>
      <dgm:spPr/>
    </dgm:pt>
    <dgm:pt modelId="{95807C58-F28B-C34D-A6F9-A4D67BAF9880}" type="pres">
      <dgm:prSet presAssocID="{7284A65C-469C-204B-B56B-3F5EF5D6CF23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C04AC2B8-CB4B-7543-BA63-16C3DD7E4126}" type="pres">
      <dgm:prSet presAssocID="{7284A65C-469C-204B-B56B-3F5EF5D6CF23}" presName="gear3srcNode" presStyleLbl="node1" presStyleIdx="2" presStyleCnt="3"/>
      <dgm:spPr/>
    </dgm:pt>
    <dgm:pt modelId="{840B65CC-10CD-E141-85A4-D46CDA086F5F}" type="pres">
      <dgm:prSet presAssocID="{7284A65C-469C-204B-B56B-3F5EF5D6CF23}" presName="gear3dstNode" presStyleLbl="node1" presStyleIdx="2" presStyleCnt="3"/>
      <dgm:spPr/>
    </dgm:pt>
    <dgm:pt modelId="{DB96BACB-2952-EB4E-BF9F-DBFB90CB9747}" type="pres">
      <dgm:prSet presAssocID="{281DA48A-AD88-0342-B604-F10CAFB49AEC}" presName="connector1" presStyleLbl="sibTrans2D1" presStyleIdx="0" presStyleCnt="3"/>
      <dgm:spPr/>
    </dgm:pt>
    <dgm:pt modelId="{EA78EE92-1DE2-4B40-801A-18AED3F32857}" type="pres">
      <dgm:prSet presAssocID="{F827B4FB-87C7-FE43-A616-080646416D9F}" presName="connector2" presStyleLbl="sibTrans2D1" presStyleIdx="1" presStyleCnt="3" custLinFactNeighborX="-11570"/>
      <dgm:spPr/>
    </dgm:pt>
    <dgm:pt modelId="{A2B6BEF9-ED46-5145-A848-8145393410E3}" type="pres">
      <dgm:prSet presAssocID="{15C7E36F-EA4D-234E-B6FE-1A6CFD5C035D}" presName="connector3" presStyleLbl="sibTrans2D1" presStyleIdx="2" presStyleCnt="3" custLinFactNeighborX="-4480" custLinFactNeighborY="-4996"/>
      <dgm:spPr/>
    </dgm:pt>
  </dgm:ptLst>
  <dgm:cxnLst>
    <dgm:cxn modelId="{7750821A-A5E1-F04F-820E-31B957BB551D}" srcId="{C76640D8-5DB2-1B42-A222-1138B4843BCF}" destId="{7284A65C-469C-204B-B56B-3F5EF5D6CF23}" srcOrd="2" destOrd="0" parTransId="{45DE31A8-1217-3743-98DA-BB797E8E8CE8}" sibTransId="{15C7E36F-EA4D-234E-B6FE-1A6CFD5C035D}"/>
    <dgm:cxn modelId="{BC6B391D-68FE-BC49-B3B9-7D807BF1F4AB}" type="presOf" srcId="{7284A65C-469C-204B-B56B-3F5EF5D6CF23}" destId="{840B65CC-10CD-E141-85A4-D46CDA086F5F}" srcOrd="3" destOrd="0" presId="urn:microsoft.com/office/officeart/2005/8/layout/gear1"/>
    <dgm:cxn modelId="{DF449937-3A92-A04E-A2D8-997C752EF594}" srcId="{C76640D8-5DB2-1B42-A222-1138B4843BCF}" destId="{2CEE05BA-D1BB-6B46-9922-F9C899B06F14}" srcOrd="0" destOrd="0" parTransId="{C3C9EC58-6872-1B45-B709-31B3D0BAD9A6}" sibTransId="{281DA48A-AD88-0342-B604-F10CAFB49AEC}"/>
    <dgm:cxn modelId="{63C4F242-F314-6048-B5F5-0B75D54C4749}" type="presOf" srcId="{7284A65C-469C-204B-B56B-3F5EF5D6CF23}" destId="{D22DD8AF-BA92-7940-9108-F1731A91C062}" srcOrd="0" destOrd="0" presId="urn:microsoft.com/office/officeart/2005/8/layout/gear1"/>
    <dgm:cxn modelId="{4E785250-7C9E-3548-9312-F22CDE3C8F84}" type="presOf" srcId="{2CEE05BA-D1BB-6B46-9922-F9C899B06F14}" destId="{6458CAAB-F1FD-6D44-922A-8BFDC90D2C50}" srcOrd="1" destOrd="0" presId="urn:microsoft.com/office/officeart/2005/8/layout/gear1"/>
    <dgm:cxn modelId="{A2086857-FACF-6C43-8589-F02D9AB32FCB}" type="presOf" srcId="{2CEE05BA-D1BB-6B46-9922-F9C899B06F14}" destId="{8DB04393-88CF-8A4E-B945-4148F36DEEF8}" srcOrd="0" destOrd="0" presId="urn:microsoft.com/office/officeart/2005/8/layout/gear1"/>
    <dgm:cxn modelId="{C7E43A66-19D0-9146-AFC8-29B98370034E}" type="presOf" srcId="{15C7E36F-EA4D-234E-B6FE-1A6CFD5C035D}" destId="{A2B6BEF9-ED46-5145-A848-8145393410E3}" srcOrd="0" destOrd="0" presId="urn:microsoft.com/office/officeart/2005/8/layout/gear1"/>
    <dgm:cxn modelId="{AD6A556C-17DB-A44A-9620-8F42DA3F2C3B}" type="presOf" srcId="{EC9FC2BD-0C7F-7D48-9D3A-19033F3F2A25}" destId="{3A371E86-CDD6-BB49-8086-7D5FC81AF18C}" srcOrd="2" destOrd="0" presId="urn:microsoft.com/office/officeart/2005/8/layout/gear1"/>
    <dgm:cxn modelId="{0ACBB5C5-DDC2-0C40-8AAE-81E49E2D9DAB}" type="presOf" srcId="{2CEE05BA-D1BB-6B46-9922-F9C899B06F14}" destId="{57A50A0C-134D-7449-90B2-356920884F12}" srcOrd="2" destOrd="0" presId="urn:microsoft.com/office/officeart/2005/8/layout/gear1"/>
    <dgm:cxn modelId="{5F6FA9C8-B38D-BD4E-BC6C-8D4E317DA43C}" type="presOf" srcId="{F827B4FB-87C7-FE43-A616-080646416D9F}" destId="{EA78EE92-1DE2-4B40-801A-18AED3F32857}" srcOrd="0" destOrd="0" presId="urn:microsoft.com/office/officeart/2005/8/layout/gear1"/>
    <dgm:cxn modelId="{8D9996D4-631C-B042-954E-7D234650FD9A}" type="presOf" srcId="{EC9FC2BD-0C7F-7D48-9D3A-19033F3F2A25}" destId="{EE286EBC-675F-154C-AD37-DB5E19D9A0FD}" srcOrd="1" destOrd="0" presId="urn:microsoft.com/office/officeart/2005/8/layout/gear1"/>
    <dgm:cxn modelId="{695539DE-2E24-4B49-A777-AAF7023FFC57}" type="presOf" srcId="{7284A65C-469C-204B-B56B-3F5EF5D6CF23}" destId="{C04AC2B8-CB4B-7543-BA63-16C3DD7E4126}" srcOrd="2" destOrd="0" presId="urn:microsoft.com/office/officeart/2005/8/layout/gear1"/>
    <dgm:cxn modelId="{F6C024DF-99CB-D449-84F4-8D15AEE99C8D}" type="presOf" srcId="{7284A65C-469C-204B-B56B-3F5EF5D6CF23}" destId="{95807C58-F28B-C34D-A6F9-A4D67BAF9880}" srcOrd="1" destOrd="0" presId="urn:microsoft.com/office/officeart/2005/8/layout/gear1"/>
    <dgm:cxn modelId="{8BE46BE8-1823-FF40-A152-38195A0AAD89}" type="presOf" srcId="{281DA48A-AD88-0342-B604-F10CAFB49AEC}" destId="{DB96BACB-2952-EB4E-BF9F-DBFB90CB9747}" srcOrd="0" destOrd="0" presId="urn:microsoft.com/office/officeart/2005/8/layout/gear1"/>
    <dgm:cxn modelId="{CCF105E9-F959-4547-AA18-2628EADFFD63}" type="presOf" srcId="{C76640D8-5DB2-1B42-A222-1138B4843BCF}" destId="{9BA7D345-AAF7-E440-9FBB-6042D0172CED}" srcOrd="0" destOrd="0" presId="urn:microsoft.com/office/officeart/2005/8/layout/gear1"/>
    <dgm:cxn modelId="{CE9A88F7-D62C-BA4C-BF38-458485B87885}" srcId="{C76640D8-5DB2-1B42-A222-1138B4843BCF}" destId="{EC9FC2BD-0C7F-7D48-9D3A-19033F3F2A25}" srcOrd="1" destOrd="0" parTransId="{B7793CBF-7BDD-0744-8C91-30A820188C40}" sibTransId="{F827B4FB-87C7-FE43-A616-080646416D9F}"/>
    <dgm:cxn modelId="{3169CDFD-D05A-8647-A463-B0E184113C4D}" type="presOf" srcId="{EC9FC2BD-0C7F-7D48-9D3A-19033F3F2A25}" destId="{B6936EBA-E9A8-424E-AD31-D5BE47299D0F}" srcOrd="0" destOrd="0" presId="urn:microsoft.com/office/officeart/2005/8/layout/gear1"/>
    <dgm:cxn modelId="{0CD9F8D4-468E-384E-93AD-A6C38D68F4E7}" type="presParOf" srcId="{9BA7D345-AAF7-E440-9FBB-6042D0172CED}" destId="{8DB04393-88CF-8A4E-B945-4148F36DEEF8}" srcOrd="0" destOrd="0" presId="urn:microsoft.com/office/officeart/2005/8/layout/gear1"/>
    <dgm:cxn modelId="{3E3B38E7-5088-C143-95AD-49E4870BEA23}" type="presParOf" srcId="{9BA7D345-AAF7-E440-9FBB-6042D0172CED}" destId="{6458CAAB-F1FD-6D44-922A-8BFDC90D2C50}" srcOrd="1" destOrd="0" presId="urn:microsoft.com/office/officeart/2005/8/layout/gear1"/>
    <dgm:cxn modelId="{04D1CBA1-7C34-4448-9BF1-C982AFF918DA}" type="presParOf" srcId="{9BA7D345-AAF7-E440-9FBB-6042D0172CED}" destId="{57A50A0C-134D-7449-90B2-356920884F12}" srcOrd="2" destOrd="0" presId="urn:microsoft.com/office/officeart/2005/8/layout/gear1"/>
    <dgm:cxn modelId="{741F3239-E116-B54B-9E78-F31A807ED476}" type="presParOf" srcId="{9BA7D345-AAF7-E440-9FBB-6042D0172CED}" destId="{B6936EBA-E9A8-424E-AD31-D5BE47299D0F}" srcOrd="3" destOrd="0" presId="urn:microsoft.com/office/officeart/2005/8/layout/gear1"/>
    <dgm:cxn modelId="{712594D6-C3F1-1041-9DB3-45AD2AFA6D95}" type="presParOf" srcId="{9BA7D345-AAF7-E440-9FBB-6042D0172CED}" destId="{EE286EBC-675F-154C-AD37-DB5E19D9A0FD}" srcOrd="4" destOrd="0" presId="urn:microsoft.com/office/officeart/2005/8/layout/gear1"/>
    <dgm:cxn modelId="{86CBDC5A-8A91-9C42-BFC1-AA31C6741C90}" type="presParOf" srcId="{9BA7D345-AAF7-E440-9FBB-6042D0172CED}" destId="{3A371E86-CDD6-BB49-8086-7D5FC81AF18C}" srcOrd="5" destOrd="0" presId="urn:microsoft.com/office/officeart/2005/8/layout/gear1"/>
    <dgm:cxn modelId="{867D3D03-2C84-4441-ACBC-A3507E7D64A8}" type="presParOf" srcId="{9BA7D345-AAF7-E440-9FBB-6042D0172CED}" destId="{D22DD8AF-BA92-7940-9108-F1731A91C062}" srcOrd="6" destOrd="0" presId="urn:microsoft.com/office/officeart/2005/8/layout/gear1"/>
    <dgm:cxn modelId="{2DBF937E-106F-4645-9310-89B0428164E7}" type="presParOf" srcId="{9BA7D345-AAF7-E440-9FBB-6042D0172CED}" destId="{95807C58-F28B-C34D-A6F9-A4D67BAF9880}" srcOrd="7" destOrd="0" presId="urn:microsoft.com/office/officeart/2005/8/layout/gear1"/>
    <dgm:cxn modelId="{C86FA967-7894-D54B-A8C4-054B88B63599}" type="presParOf" srcId="{9BA7D345-AAF7-E440-9FBB-6042D0172CED}" destId="{C04AC2B8-CB4B-7543-BA63-16C3DD7E4126}" srcOrd="8" destOrd="0" presId="urn:microsoft.com/office/officeart/2005/8/layout/gear1"/>
    <dgm:cxn modelId="{2F2F1688-F4B9-6D4F-A461-C1031DC8A0C9}" type="presParOf" srcId="{9BA7D345-AAF7-E440-9FBB-6042D0172CED}" destId="{840B65CC-10CD-E141-85A4-D46CDA086F5F}" srcOrd="9" destOrd="0" presId="urn:microsoft.com/office/officeart/2005/8/layout/gear1"/>
    <dgm:cxn modelId="{9C793324-700B-1841-9B30-9EEA7676BDB3}" type="presParOf" srcId="{9BA7D345-AAF7-E440-9FBB-6042D0172CED}" destId="{DB96BACB-2952-EB4E-BF9F-DBFB90CB9747}" srcOrd="10" destOrd="0" presId="urn:microsoft.com/office/officeart/2005/8/layout/gear1"/>
    <dgm:cxn modelId="{0C409D91-C34D-FB4B-94D2-698D2E960943}" type="presParOf" srcId="{9BA7D345-AAF7-E440-9FBB-6042D0172CED}" destId="{EA78EE92-1DE2-4B40-801A-18AED3F32857}" srcOrd="11" destOrd="0" presId="urn:microsoft.com/office/officeart/2005/8/layout/gear1"/>
    <dgm:cxn modelId="{62311ACB-C8A1-A74B-B0A6-048335B29BCF}" type="presParOf" srcId="{9BA7D345-AAF7-E440-9FBB-6042D0172CED}" destId="{A2B6BEF9-ED46-5145-A848-8145393410E3}" srcOrd="12" destOrd="0" presId="urn:microsoft.com/office/officeart/2005/8/layout/gear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04393-88CF-8A4E-B945-4148F36DEEF8}">
      <dsp:nvSpPr>
        <dsp:cNvPr id="0" name=""/>
        <dsp:cNvSpPr/>
      </dsp:nvSpPr>
      <dsp:spPr>
        <a:xfrm>
          <a:off x="3614027" y="2067033"/>
          <a:ext cx="2447227" cy="2447227"/>
        </a:xfrm>
        <a:prstGeom prst="gear9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noProof="0">
              <a:solidFill>
                <a:schemeClr val="accent4">
                  <a:lumMod val="25000"/>
                </a:schemeClr>
              </a:solidFill>
              <a:latin typeface="Avenir Book" charset="0"/>
              <a:ea typeface="Avenir Book" charset="0"/>
              <a:cs typeface="Avenir Book" charset="0"/>
            </a:rPr>
            <a:t>Human &amp; Social needs</a:t>
          </a:r>
          <a:endParaRPr lang="en-GB" sz="2400" b="1" kern="1200" noProof="0" dirty="0">
            <a:solidFill>
              <a:schemeClr val="accent4">
                <a:lumMod val="25000"/>
              </a:schemeClr>
            </a:solidFill>
            <a:latin typeface="Avenir Book" charset="0"/>
            <a:ea typeface="Avenir Book" charset="0"/>
            <a:cs typeface="Avenir Book" charset="0"/>
          </a:endParaRPr>
        </a:p>
      </dsp:txBody>
      <dsp:txXfrm>
        <a:off x="4106028" y="2640284"/>
        <a:ext cx="1463225" cy="1257925"/>
      </dsp:txXfrm>
    </dsp:sp>
    <dsp:sp modelId="{B6936EBA-E9A8-424E-AD31-D5BE47299D0F}">
      <dsp:nvSpPr>
        <dsp:cNvPr id="0" name=""/>
        <dsp:cNvSpPr/>
      </dsp:nvSpPr>
      <dsp:spPr>
        <a:xfrm>
          <a:off x="1964187" y="1398851"/>
          <a:ext cx="1905669" cy="2039278"/>
        </a:xfrm>
        <a:prstGeom prst="gear6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>
              <a:solidFill>
                <a:schemeClr val="accent4">
                  <a:lumMod val="25000"/>
                </a:schemeClr>
              </a:solidFill>
              <a:latin typeface="Avenir Book" charset="0"/>
              <a:ea typeface="Avenir Book" charset="0"/>
              <a:cs typeface="Avenir Book" charset="0"/>
            </a:rPr>
            <a:t>Impacts</a:t>
          </a:r>
        </a:p>
      </dsp:txBody>
      <dsp:txXfrm>
        <a:off x="2443945" y="1901221"/>
        <a:ext cx="946153" cy="1034538"/>
      </dsp:txXfrm>
    </dsp:sp>
    <dsp:sp modelId="{D22DD8AF-BA92-7940-9108-F1731A91C062}">
      <dsp:nvSpPr>
        <dsp:cNvPr id="0" name=""/>
        <dsp:cNvSpPr/>
      </dsp:nvSpPr>
      <dsp:spPr>
        <a:xfrm rot="20700000">
          <a:off x="3103074" y="160280"/>
          <a:ext cx="1994974" cy="1944714"/>
        </a:xfrm>
        <a:prstGeom prst="gear6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>
              <a:solidFill>
                <a:schemeClr val="accent4">
                  <a:lumMod val="25000"/>
                </a:schemeClr>
              </a:solidFill>
              <a:latin typeface="Avenir Book" charset="0"/>
              <a:ea typeface="Avenir Book" charset="0"/>
              <a:cs typeface="Avenir Book" charset="0"/>
            </a:rPr>
            <a:t>Technology</a:t>
          </a:r>
        </a:p>
      </dsp:txBody>
      <dsp:txXfrm rot="-20700000">
        <a:off x="3543611" y="583831"/>
        <a:ext cx="1113899" cy="1097610"/>
      </dsp:txXfrm>
    </dsp:sp>
    <dsp:sp modelId="{DB96BACB-2952-EB4E-BF9F-DBFB90CB9747}">
      <dsp:nvSpPr>
        <dsp:cNvPr id="0" name=""/>
        <dsp:cNvSpPr/>
      </dsp:nvSpPr>
      <dsp:spPr>
        <a:xfrm>
          <a:off x="3428660" y="1696152"/>
          <a:ext cx="3132450" cy="3132450"/>
        </a:xfrm>
        <a:prstGeom prst="circularArrow">
          <a:avLst>
            <a:gd name="adj1" fmla="val 4688"/>
            <a:gd name="adj2" fmla="val 299029"/>
            <a:gd name="adj3" fmla="val 2521968"/>
            <a:gd name="adj4" fmla="val 15848833"/>
            <a:gd name="adj5" fmla="val 546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8EE92-1DE2-4B40-801A-18AED3F32857}">
      <dsp:nvSpPr>
        <dsp:cNvPr id="0" name=""/>
        <dsp:cNvSpPr/>
      </dsp:nvSpPr>
      <dsp:spPr>
        <a:xfrm>
          <a:off x="1611662" y="1093699"/>
          <a:ext cx="2275921" cy="227592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6BEF9-ED46-5145-A848-8145393410E3}">
      <dsp:nvSpPr>
        <dsp:cNvPr id="0" name=""/>
        <dsp:cNvSpPr/>
      </dsp:nvSpPr>
      <dsp:spPr>
        <a:xfrm>
          <a:off x="2673753" y="-244943"/>
          <a:ext cx="2453901" cy="245390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29CAE-EFE8-4DA5-AF26-AA601AC35058}" type="datetimeFigureOut">
              <a:rPr lang="en-US" smtClean="0"/>
              <a:t>8/27/21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FD6EB-A66A-4D96-9B15-42A7CB7FD3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12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FF6905-9C6D-124F-A13C-A060DF8E504C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338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99FD9-5BB9-DB46-B237-76FA3540DA16}" type="slidenum">
              <a:rPr lang="fr-FR" altLang="x-none" smtClean="0"/>
              <a:pPr/>
              <a:t>3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22950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0" y="0"/>
            <a:ext cx="12801600" cy="1600200"/>
          </a:xfrm>
          <a:prstGeom prst="rect">
            <a:avLst/>
          </a:prstGeom>
          <a:solidFill>
            <a:schemeClr val="tx2">
              <a:alpha val="3294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x-none" sz="1890"/>
          </a:p>
        </p:txBody>
      </p:sp>
      <p:pic>
        <p:nvPicPr>
          <p:cNvPr id="5" name="Picture 13" descr="SigleL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1280" y="224473"/>
            <a:ext cx="234696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4"/>
          <p:cNvSpPr>
            <a:spLocks noChangeShapeType="1"/>
          </p:cNvSpPr>
          <p:nvPr/>
        </p:nvSpPr>
        <p:spPr bwMode="auto">
          <a:xfrm>
            <a:off x="-6668" y="1622425"/>
            <a:ext cx="1158589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1890"/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11563669" y="1473519"/>
            <a:ext cx="69923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r-FR" sz="840" b="1" dirty="0">
                <a:solidFill>
                  <a:schemeClr val="bg1"/>
                </a:solidFill>
                <a:latin typeface="Arial"/>
                <a:cs typeface="Arial"/>
              </a:rPr>
              <a:t>UMR 5213</a:t>
            </a:r>
          </a:p>
        </p:txBody>
      </p:sp>
      <p:sp>
        <p:nvSpPr>
          <p:cNvPr id="8" name="Line 19"/>
          <p:cNvSpPr>
            <a:spLocks noChangeShapeType="1"/>
          </p:cNvSpPr>
          <p:nvPr/>
        </p:nvSpPr>
        <p:spPr bwMode="auto">
          <a:xfrm>
            <a:off x="12488229" y="1622425"/>
            <a:ext cx="32004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1890"/>
          </a:p>
        </p:txBody>
      </p:sp>
      <p:grpSp>
        <p:nvGrpSpPr>
          <p:cNvPr id="9" name="Grouper 25"/>
          <p:cNvGrpSpPr>
            <a:grpSpLocks/>
          </p:cNvGrpSpPr>
          <p:nvPr/>
        </p:nvGrpSpPr>
        <p:grpSpPr bwMode="auto">
          <a:xfrm>
            <a:off x="9425625" y="9174480"/>
            <a:ext cx="3024822" cy="426720"/>
            <a:chOff x="2411760" y="3240722"/>
            <a:chExt cx="2719357" cy="376555"/>
          </a:xfrm>
        </p:grpSpPr>
        <p:pic>
          <p:nvPicPr>
            <p:cNvPr id="10" name="Image 26" descr="logo-cnrs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3284984"/>
              <a:ext cx="75374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 2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2882" y="3240722"/>
              <a:ext cx="1118235" cy="376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 28" descr="logon7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3314318"/>
              <a:ext cx="1071245" cy="258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Image 24" descr="logo Laplace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96" y="62230"/>
            <a:ext cx="2924810" cy="137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46960" y="2346960"/>
            <a:ext cx="9601200" cy="4907280"/>
          </a:xfrm>
        </p:spPr>
        <p:txBody>
          <a:bodyPr/>
          <a:lstStyle>
            <a:lvl1pPr>
              <a:defRPr sz="567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48211" y="7854315"/>
            <a:ext cx="7787640" cy="853440"/>
          </a:xfrm>
        </p:spPr>
        <p:txBody>
          <a:bodyPr/>
          <a:lstStyle>
            <a:lvl1pPr marL="0" indent="0" algn="r">
              <a:buFont typeface="Wingdings" pitchFamily="-109" charset="2"/>
              <a:buNone/>
              <a:defRPr sz="1470"/>
            </a:lvl1pPr>
          </a:lstStyle>
          <a:p>
            <a:r>
              <a:rPr lang="fr-FR"/>
              <a:t>Modifiez le style des sous-titres du masque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996757"/>
      </p:ext>
    </p:extLst>
  </p:cSld>
  <p:clrMapOvr>
    <a:masterClrMapping/>
  </p:clrMapOvr>
  <p:transition>
    <p:cut thruBlk="1"/>
  </p:transition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7314298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34" indent="-270034">
              <a:buFont typeface="Wingdings" pitchFamily="2" charset="2"/>
              <a:buChar char="q"/>
              <a:defRPr/>
            </a:lvl1pPr>
            <a:lvl2pPr marL="585074" indent="-225029">
              <a:buClr>
                <a:schemeClr val="tx1">
                  <a:lumMod val="65000"/>
                  <a:lumOff val="35000"/>
                </a:schemeClr>
              </a:buClr>
              <a:buFont typeface="Courier New" pitchFamily="49" charset="0"/>
              <a:buChar char="o"/>
              <a:defRPr/>
            </a:lvl2pPr>
            <a:lvl3pPr marL="900113" indent="-180023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62483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61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8560144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1409" y="6169675"/>
            <a:ext cx="10881360" cy="190690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11409" y="4069399"/>
            <a:ext cx="10881360" cy="2100262"/>
          </a:xfrm>
        </p:spPr>
        <p:txBody>
          <a:bodyPr anchor="b"/>
          <a:lstStyle>
            <a:lvl1pPr marL="0" indent="0">
              <a:buNone/>
              <a:defRPr sz="2100"/>
            </a:lvl1pPr>
            <a:lvl2pPr marL="480060" indent="0">
              <a:buNone/>
              <a:defRPr sz="1890"/>
            </a:lvl2pPr>
            <a:lvl3pPr marL="960120" indent="0">
              <a:buNone/>
              <a:defRPr sz="1680"/>
            </a:lvl3pPr>
            <a:lvl4pPr marL="1440180" indent="0">
              <a:buNone/>
              <a:defRPr sz="1470"/>
            </a:lvl4pPr>
            <a:lvl5pPr marL="1920240" indent="0">
              <a:buNone/>
              <a:defRPr sz="1470"/>
            </a:lvl5pPr>
            <a:lvl6pPr marL="2400300" indent="0">
              <a:buNone/>
              <a:defRPr sz="1470"/>
            </a:lvl6pPr>
            <a:lvl7pPr marL="2880360" indent="0">
              <a:buNone/>
              <a:defRPr sz="1470"/>
            </a:lvl7pPr>
            <a:lvl8pPr marL="3360420" indent="0">
              <a:buNone/>
              <a:defRPr sz="1470"/>
            </a:lvl8pPr>
            <a:lvl9pPr marL="3840480" indent="0">
              <a:buNone/>
              <a:defRPr sz="147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51083633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6953" y="2026920"/>
            <a:ext cx="6105379" cy="7040880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99275" y="2026920"/>
            <a:ext cx="6105379" cy="7040880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88596055"/>
      </p:ext>
    </p:extLst>
  </p:cSld>
  <p:clrMapOvr>
    <a:masterClrMapping/>
  </p:clrMapOvr>
  <p:transition>
    <p:cut thruBlk="1"/>
  </p:transition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093" cy="8956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093" cy="5531803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503384" y="2149158"/>
            <a:ext cx="5658143" cy="8956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503384" y="3044825"/>
            <a:ext cx="5658143" cy="5531803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8888195"/>
      </p:ext>
    </p:extLst>
  </p:cSld>
  <p:clrMapOvr>
    <a:masterClrMapping/>
  </p:clrMapOvr>
  <p:transition>
    <p:cut thruBlk="1"/>
  </p:transition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18997388"/>
      </p:ext>
    </p:extLst>
  </p:cSld>
  <p:clrMapOvr>
    <a:masterClrMapping/>
  </p:clrMapOvr>
  <p:transition>
    <p:cut thruBlk="1"/>
  </p:transition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040969"/>
      </p:ext>
    </p:extLst>
  </p:cSld>
  <p:clrMapOvr>
    <a:masterClrMapping/>
  </p:clrMapOvr>
  <p:transition>
    <p:cut thruBlk="1"/>
  </p:transition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0087" y="382270"/>
            <a:ext cx="4211809" cy="162687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5753" y="382285"/>
            <a:ext cx="7155767" cy="8194358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40087" y="2009145"/>
            <a:ext cx="4211809" cy="6567488"/>
          </a:xfrm>
        </p:spPr>
        <p:txBody>
          <a:bodyPr/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19870937"/>
      </p:ext>
    </p:extLst>
  </p:cSld>
  <p:clrMapOvr>
    <a:masterClrMapping/>
  </p:clrMapOvr>
  <p:transition>
    <p:cut thruBlk="1"/>
  </p:transition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9033" y="6720840"/>
            <a:ext cx="7680960" cy="79343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09033" y="857885"/>
            <a:ext cx="7680960" cy="5760720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09033" y="7514273"/>
            <a:ext cx="7680960" cy="1126807"/>
          </a:xfrm>
        </p:spPr>
        <p:txBody>
          <a:bodyPr/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710820"/>
      </p:ext>
    </p:extLst>
  </p:cSld>
  <p:clrMapOvr>
    <a:masterClrMapping/>
  </p:clrMapOvr>
  <p:transition>
    <p:cut thruBlk="1"/>
  </p:transition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0" y="0"/>
            <a:ext cx="12801600" cy="1600200"/>
          </a:xfrm>
          <a:prstGeom prst="rect">
            <a:avLst/>
          </a:prstGeom>
          <a:solidFill>
            <a:schemeClr val="tx2">
              <a:alpha val="33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endParaRPr lang="en-US" sz="1890" b="1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0"/>
              <a:cs typeface="ＭＳ Ｐゴシック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0480" y="213360"/>
            <a:ext cx="8641080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1028" name="Line 7"/>
          <p:cNvSpPr>
            <a:spLocks noChangeShapeType="1"/>
          </p:cNvSpPr>
          <p:nvPr/>
        </p:nvSpPr>
        <p:spPr bwMode="auto">
          <a:xfrm>
            <a:off x="44451" y="1602423"/>
            <a:ext cx="115125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1890"/>
          </a:p>
        </p:txBody>
      </p:sp>
      <p:sp>
        <p:nvSpPr>
          <p:cNvPr id="1029" name="Text Box 12"/>
          <p:cNvSpPr txBox="1">
            <a:spLocks noChangeArrowheads="1"/>
          </p:cNvSpPr>
          <p:nvPr/>
        </p:nvSpPr>
        <p:spPr bwMode="auto">
          <a:xfrm>
            <a:off x="11541443" y="1453516"/>
            <a:ext cx="69923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r-FR" sz="840" b="1" dirty="0">
                <a:solidFill>
                  <a:schemeClr val="bg1"/>
                </a:solidFill>
                <a:latin typeface="Arial"/>
                <a:cs typeface="Arial"/>
              </a:rPr>
              <a:t>UMR 5213</a:t>
            </a:r>
          </a:p>
        </p:txBody>
      </p:sp>
      <p:sp>
        <p:nvSpPr>
          <p:cNvPr id="1030" name="Line 14"/>
          <p:cNvSpPr>
            <a:spLocks noChangeShapeType="1"/>
          </p:cNvSpPr>
          <p:nvPr/>
        </p:nvSpPr>
        <p:spPr bwMode="auto">
          <a:xfrm>
            <a:off x="12432665" y="1602423"/>
            <a:ext cx="32004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1890"/>
          </a:p>
        </p:txBody>
      </p:sp>
      <p:sp>
        <p:nvSpPr>
          <p:cNvPr id="1031" name="Rectangle 22"/>
          <p:cNvSpPr>
            <a:spLocks noChangeArrowheads="1"/>
          </p:cNvSpPr>
          <p:nvPr/>
        </p:nvSpPr>
        <p:spPr bwMode="auto">
          <a:xfrm>
            <a:off x="353378" y="2082483"/>
            <a:ext cx="295592" cy="72542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x-none" sz="1890"/>
          </a:p>
        </p:txBody>
      </p:sp>
      <p:sp>
        <p:nvSpPr>
          <p:cNvPr id="1032" name="Rectangle 23"/>
          <p:cNvSpPr>
            <a:spLocks noChangeArrowheads="1"/>
          </p:cNvSpPr>
          <p:nvPr/>
        </p:nvSpPr>
        <p:spPr bwMode="auto">
          <a:xfrm>
            <a:off x="12237086" y="1891348"/>
            <a:ext cx="295593" cy="72542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x-none" sz="1890"/>
          </a:p>
        </p:txBody>
      </p:sp>
      <p:pic>
        <p:nvPicPr>
          <p:cNvPr id="1033" name="Picture 13" descr="SigleLM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4000" contras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664" y="9141864"/>
            <a:ext cx="929900" cy="41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805" y="1978025"/>
            <a:ext cx="12405995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x-none"/>
              <a:t>Cliquez pour modifier les styles du texte du masque</a:t>
            </a:r>
          </a:p>
          <a:p>
            <a:pPr lvl="1"/>
            <a:r>
              <a:rPr lang="fr-FR" altLang="x-none"/>
              <a:t>Deuxième niveau</a:t>
            </a:r>
          </a:p>
          <a:p>
            <a:pPr lvl="2"/>
            <a:r>
              <a:rPr lang="fr-FR" altLang="x-none"/>
              <a:t>Troisième niveau</a:t>
            </a:r>
          </a:p>
          <a:p>
            <a:pPr lvl="3"/>
            <a:r>
              <a:rPr lang="fr-FR" altLang="x-none"/>
              <a:t>Quatrième niveau</a:t>
            </a:r>
          </a:p>
          <a:p>
            <a:pPr lvl="4"/>
            <a:r>
              <a:rPr lang="fr-FR" altLang="x-none"/>
              <a:t>Cinquième niveau</a:t>
            </a:r>
          </a:p>
        </p:txBody>
      </p:sp>
      <p:grpSp>
        <p:nvGrpSpPr>
          <p:cNvPr id="1035" name="Grouper 15"/>
          <p:cNvGrpSpPr>
            <a:grpSpLocks/>
          </p:cNvGrpSpPr>
          <p:nvPr/>
        </p:nvGrpSpPr>
        <p:grpSpPr bwMode="auto">
          <a:xfrm>
            <a:off x="9425625" y="9174480"/>
            <a:ext cx="3024822" cy="426720"/>
            <a:chOff x="2411760" y="3240722"/>
            <a:chExt cx="2719357" cy="376555"/>
          </a:xfrm>
        </p:grpSpPr>
        <p:pic>
          <p:nvPicPr>
            <p:cNvPr id="1037" name="Image 18" descr="logo-cnrs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3284984"/>
              <a:ext cx="75374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Image 19"/>
            <p:cNvPicPr>
              <a:picLocks noChangeAspect="1" noChangeArrowheads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2882" y="3240722"/>
              <a:ext cx="1118235" cy="376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Image 20" descr="logon7"/>
            <p:cNvPicPr>
              <a:picLocks noChangeAspect="1" noChangeArrowheads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3314318"/>
              <a:ext cx="1071245" cy="258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6" name="Image 2" descr="logo Laplace.jpg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96" y="62230"/>
            <a:ext cx="2924810" cy="137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1241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1" r:id="rId11"/>
    <p:sldLayoutId id="2147483712" r:id="rId12"/>
  </p:sldLayoutIdLst>
  <p:transition>
    <p:cut thruBlk="1"/>
  </p:transition>
  <p:hf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940" b="1">
          <a:ln w="11430"/>
          <a:solidFill>
            <a:srgbClr val="FF6600"/>
          </a:soli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940" b="1">
          <a:solidFill>
            <a:srgbClr val="FF6600"/>
          </a:solidFill>
          <a:latin typeface="Arial Black" pitchFamily="-109" charset="0"/>
          <a:ea typeface="ヒラギノ角ゴ Pro W3" pitchFamily="-109" charset="-128"/>
          <a:cs typeface="ヒラギノ角ゴ Pro W3" pitchFamily="-109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940" b="1">
          <a:solidFill>
            <a:srgbClr val="FF6600"/>
          </a:solidFill>
          <a:latin typeface="Arial Black" pitchFamily="-109" charset="0"/>
          <a:ea typeface="ヒラギノ角ゴ Pro W3" pitchFamily="-109" charset="-128"/>
          <a:cs typeface="ヒラギノ角ゴ Pro W3" pitchFamily="-109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940" b="1">
          <a:solidFill>
            <a:srgbClr val="FF6600"/>
          </a:solidFill>
          <a:latin typeface="Arial Black" pitchFamily="-109" charset="0"/>
          <a:ea typeface="ヒラギノ角ゴ Pro W3" pitchFamily="-109" charset="-128"/>
          <a:cs typeface="ヒラギノ角ゴ Pro W3" pitchFamily="-109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940" b="1">
          <a:solidFill>
            <a:srgbClr val="FF6600"/>
          </a:solidFill>
          <a:latin typeface="Arial Black" pitchFamily="-109" charset="0"/>
          <a:ea typeface="ヒラギノ角ゴ Pro W3" pitchFamily="-109" charset="-128"/>
          <a:cs typeface="ヒラギノ角ゴ Pro W3" pitchFamily="-109" charset="-128"/>
        </a:defRPr>
      </a:lvl5pPr>
      <a:lvl6pPr marL="480060" algn="r" rtl="0" eaLnBrk="1" fontAlgn="base" hangingPunct="1">
        <a:spcBef>
          <a:spcPct val="0"/>
        </a:spcBef>
        <a:spcAft>
          <a:spcPct val="0"/>
        </a:spcAft>
        <a:defRPr sz="2940">
          <a:solidFill>
            <a:srgbClr val="F05415"/>
          </a:solidFill>
          <a:latin typeface="Arial Black" pitchFamily="-109" charset="0"/>
          <a:ea typeface="ヒラギノ角ゴ Pro W3" pitchFamily="-109" charset="-128"/>
          <a:cs typeface="ヒラギノ角ゴ Pro W3" pitchFamily="-109" charset="-128"/>
        </a:defRPr>
      </a:lvl6pPr>
      <a:lvl7pPr marL="960120" algn="r" rtl="0" eaLnBrk="1" fontAlgn="base" hangingPunct="1">
        <a:spcBef>
          <a:spcPct val="0"/>
        </a:spcBef>
        <a:spcAft>
          <a:spcPct val="0"/>
        </a:spcAft>
        <a:defRPr sz="2940">
          <a:solidFill>
            <a:srgbClr val="F05415"/>
          </a:solidFill>
          <a:latin typeface="Arial Black" pitchFamily="-109" charset="0"/>
          <a:ea typeface="ヒラギノ角ゴ Pro W3" pitchFamily="-109" charset="-128"/>
          <a:cs typeface="ヒラギノ角ゴ Pro W3" pitchFamily="-109" charset="-128"/>
        </a:defRPr>
      </a:lvl7pPr>
      <a:lvl8pPr marL="1440180" algn="r" rtl="0" eaLnBrk="1" fontAlgn="base" hangingPunct="1">
        <a:spcBef>
          <a:spcPct val="0"/>
        </a:spcBef>
        <a:spcAft>
          <a:spcPct val="0"/>
        </a:spcAft>
        <a:defRPr sz="2940">
          <a:solidFill>
            <a:srgbClr val="F05415"/>
          </a:solidFill>
          <a:latin typeface="Arial Black" pitchFamily="-109" charset="0"/>
          <a:ea typeface="ヒラギノ角ゴ Pro W3" pitchFamily="-109" charset="-128"/>
          <a:cs typeface="ヒラギノ角ゴ Pro W3" pitchFamily="-109" charset="-128"/>
        </a:defRPr>
      </a:lvl8pPr>
      <a:lvl9pPr marL="1920240" algn="r" rtl="0" eaLnBrk="1" fontAlgn="base" hangingPunct="1">
        <a:spcBef>
          <a:spcPct val="0"/>
        </a:spcBef>
        <a:spcAft>
          <a:spcPct val="0"/>
        </a:spcAft>
        <a:defRPr sz="2940">
          <a:solidFill>
            <a:srgbClr val="F05415"/>
          </a:solidFill>
          <a:latin typeface="Arial Black" pitchFamily="-109" charset="0"/>
          <a:ea typeface="ヒラギノ角ゴ Pro W3" pitchFamily="-109" charset="-128"/>
          <a:cs typeface="ヒラギノ角ゴ Pro W3" pitchFamily="-109" charset="-128"/>
        </a:defRPr>
      </a:lvl9pPr>
    </p:titleStyle>
    <p:bodyStyle>
      <a:lvl1pPr marL="360045" indent="-360045" algn="l" rtl="0" eaLnBrk="1" fontAlgn="base" hangingPunct="1">
        <a:spcBef>
          <a:spcPct val="20000"/>
        </a:spcBef>
        <a:spcAft>
          <a:spcPct val="0"/>
        </a:spcAft>
        <a:buClr>
          <a:srgbClr val="FF0080"/>
        </a:buClr>
        <a:buFont typeface="Wingdings" charset="2"/>
        <a:buChar char="ü"/>
        <a:defRPr sz="2940">
          <a:solidFill>
            <a:srgbClr val="2E71AD"/>
          </a:solidFill>
          <a:latin typeface="Avenir Book" charset="0"/>
          <a:ea typeface="Avenir Book" charset="0"/>
          <a:cs typeface="Avenir Book" charset="0"/>
        </a:defRPr>
      </a:lvl1pPr>
      <a:lvl2pPr marL="780098" indent="-300038" algn="l" rtl="0" eaLnBrk="1" fontAlgn="base" hangingPunct="1">
        <a:spcBef>
          <a:spcPct val="20000"/>
        </a:spcBef>
        <a:spcAft>
          <a:spcPct val="0"/>
        </a:spcAft>
        <a:buClr>
          <a:srgbClr val="FF0080"/>
        </a:buClr>
        <a:buFont typeface="Wingdings" charset="2"/>
        <a:buChar char="ü"/>
        <a:defRPr sz="2520">
          <a:solidFill>
            <a:srgbClr val="2E71AD"/>
          </a:solidFill>
          <a:latin typeface="Avenir Book" charset="0"/>
          <a:ea typeface="Avenir Book" charset="0"/>
          <a:cs typeface="Avenir Book" charset="0"/>
        </a:defRPr>
      </a:lvl2pPr>
      <a:lvl3pPr marL="1200150" indent="-240030" algn="l" rtl="0" eaLnBrk="1" fontAlgn="base" hangingPunct="1">
        <a:spcBef>
          <a:spcPct val="20000"/>
        </a:spcBef>
        <a:spcAft>
          <a:spcPct val="0"/>
        </a:spcAft>
        <a:buClr>
          <a:srgbClr val="FF0080"/>
        </a:buClr>
        <a:buFont typeface="Wingdings" charset="2"/>
        <a:buChar char="ü"/>
        <a:defRPr sz="2100">
          <a:solidFill>
            <a:srgbClr val="2E71AD"/>
          </a:solidFill>
          <a:latin typeface="Avenir Book" charset="0"/>
          <a:ea typeface="Avenir Book" charset="0"/>
          <a:cs typeface="Avenir Book" charset="0"/>
        </a:defRPr>
      </a:lvl3pPr>
      <a:lvl4pPr marL="1680210" indent="-240030" algn="l" rtl="0" eaLnBrk="1" fontAlgn="base" hangingPunct="1">
        <a:spcBef>
          <a:spcPct val="20000"/>
        </a:spcBef>
        <a:spcAft>
          <a:spcPct val="0"/>
        </a:spcAft>
        <a:buClr>
          <a:srgbClr val="FF0080"/>
        </a:buClr>
        <a:buFont typeface="Wingdings" charset="2"/>
        <a:buChar char="ü"/>
        <a:defRPr>
          <a:solidFill>
            <a:srgbClr val="2E71AD"/>
          </a:solidFill>
          <a:latin typeface="Avenir Book" charset="0"/>
          <a:ea typeface="Avenir Book" charset="0"/>
          <a:cs typeface="Avenir Book" charset="0"/>
        </a:defRPr>
      </a:lvl4pPr>
      <a:lvl5pPr marL="2160270" indent="-240030" algn="l" rtl="0" eaLnBrk="1" fontAlgn="base" hangingPunct="1">
        <a:spcBef>
          <a:spcPct val="20000"/>
        </a:spcBef>
        <a:spcAft>
          <a:spcPct val="0"/>
        </a:spcAft>
        <a:buClr>
          <a:srgbClr val="FF0080"/>
        </a:buClr>
        <a:buFont typeface="Wingdings" charset="2"/>
        <a:buChar char="ü"/>
        <a:defRPr>
          <a:solidFill>
            <a:srgbClr val="2E71AD"/>
          </a:solidFill>
          <a:latin typeface="Avenir Book" charset="0"/>
          <a:ea typeface="Avenir Book" charset="0"/>
          <a:cs typeface="Avenir Book" charset="0"/>
        </a:defRPr>
      </a:lvl5pPr>
      <a:lvl6pPr marL="2640330" indent="-240030" algn="l" rtl="0" eaLnBrk="1" fontAlgn="base" hangingPunct="1">
        <a:spcBef>
          <a:spcPct val="20000"/>
        </a:spcBef>
        <a:spcAft>
          <a:spcPct val="0"/>
        </a:spcAft>
        <a:buClr>
          <a:srgbClr val="FF0080"/>
        </a:buClr>
        <a:buFont typeface="Wingdings" pitchFamily="-109" charset="2"/>
        <a:buChar char="ü"/>
        <a:defRPr>
          <a:solidFill>
            <a:schemeClr val="accent2"/>
          </a:solidFill>
          <a:latin typeface="+mn-lt"/>
          <a:ea typeface="+mn-ea"/>
          <a:cs typeface="+mn-cs"/>
        </a:defRPr>
      </a:lvl6pPr>
      <a:lvl7pPr marL="3120390" indent="-240030" algn="l" rtl="0" eaLnBrk="1" fontAlgn="base" hangingPunct="1">
        <a:spcBef>
          <a:spcPct val="20000"/>
        </a:spcBef>
        <a:spcAft>
          <a:spcPct val="0"/>
        </a:spcAft>
        <a:buClr>
          <a:srgbClr val="FF0080"/>
        </a:buClr>
        <a:buFont typeface="Wingdings" pitchFamily="-109" charset="2"/>
        <a:buChar char="ü"/>
        <a:defRPr>
          <a:solidFill>
            <a:schemeClr val="accent2"/>
          </a:solidFill>
          <a:latin typeface="+mn-lt"/>
          <a:ea typeface="+mn-ea"/>
          <a:cs typeface="+mn-cs"/>
        </a:defRPr>
      </a:lvl7pPr>
      <a:lvl8pPr marL="3600450" indent="-240030" algn="l" rtl="0" eaLnBrk="1" fontAlgn="base" hangingPunct="1">
        <a:spcBef>
          <a:spcPct val="20000"/>
        </a:spcBef>
        <a:spcAft>
          <a:spcPct val="0"/>
        </a:spcAft>
        <a:buClr>
          <a:srgbClr val="FF0080"/>
        </a:buClr>
        <a:buFont typeface="Wingdings" pitchFamily="-109" charset="2"/>
        <a:buChar char="ü"/>
        <a:defRPr>
          <a:solidFill>
            <a:schemeClr val="accent2"/>
          </a:solidFill>
          <a:latin typeface="+mn-lt"/>
          <a:ea typeface="+mn-ea"/>
          <a:cs typeface="+mn-cs"/>
        </a:defRPr>
      </a:lvl8pPr>
      <a:lvl9pPr marL="4080510" indent="-240030" algn="l" rtl="0" eaLnBrk="1" fontAlgn="base" hangingPunct="1">
        <a:spcBef>
          <a:spcPct val="20000"/>
        </a:spcBef>
        <a:spcAft>
          <a:spcPct val="0"/>
        </a:spcAft>
        <a:buClr>
          <a:srgbClr val="FF0080"/>
        </a:buClr>
        <a:buFont typeface="Wingdings" pitchFamily="-109" charset="2"/>
        <a:buChar char="ü"/>
        <a:defRPr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fr-CA"/>
      </a:defPPr>
      <a:lvl1pPr marL="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45" userDrawn="1">
          <p15:clr>
            <a:srgbClr val="F26B43"/>
          </p15:clr>
        </p15:guide>
        <p15:guide id="2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14.tiff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3.jpeg"/><Relationship Id="rId5" Type="http://schemas.openxmlformats.org/officeDocument/2006/relationships/hyperlink" Target="https://www.led-professional.com/resources-1/articles/healthy-light-led-technology-for-health-and-care-applications/@@images/17aa7b1e-297e-42ef-8a7c-b6f1cd7da587.jpeg" TargetMode="Externa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7.jpeg"/><Relationship Id="rId4" Type="http://schemas.openxmlformats.org/officeDocument/2006/relationships/diagramLayout" Target="../diagrams/layout1.xml"/><Relationship Id="rId9" Type="http://schemas.openxmlformats.org/officeDocument/2006/relationships/hyperlink" Target="https://www.google.fr/url?sa=i&amp;url=https://stock.adobe.com/fr/images/warning-danger-sign-word-text-as-stencil-with-yellow-and-black-stripes-painted-over-concrete-wall-cement-texture-background-concept-image-for-caution-dangerous-area-and-hazard/279422356&amp;psig=AOvVaw3GcFOEpEIeE-8SHcxyTAV3&amp;ust=1608982063403000&amp;source=images&amp;cd=vfe&amp;ved=0CAIQjRxqFwoTCIDEurWD6e0CFQAAAAAdAAAAABA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644236" y="2188299"/>
            <a:ext cx="11513127" cy="383842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5400" i="1" dirty="0"/>
              <a:t>Smart human-centric</a:t>
            </a:r>
            <a:br>
              <a:rPr lang="en-US" sz="5400" i="1" dirty="0"/>
            </a:br>
            <a:r>
              <a:rPr lang="en-US" sz="5400" i="1" dirty="0"/>
              <a:t>lighting systems.</a:t>
            </a:r>
            <a:br>
              <a:rPr lang="en-US" sz="5400" i="1" dirty="0"/>
            </a:br>
            <a:br>
              <a:rPr lang="en-US" sz="5400" i="1" dirty="0"/>
            </a:br>
            <a:r>
              <a:rPr lang="en-US" sz="5400" i="1" dirty="0"/>
              <a:t>Toward to “Lighting 4.0” era</a:t>
            </a: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7369853" y="7632695"/>
            <a:ext cx="4599943" cy="795013"/>
          </a:xfrm>
        </p:spPr>
        <p:txBody>
          <a:bodyPr/>
          <a:lstStyle/>
          <a:p>
            <a:r>
              <a:rPr lang="en-US" sz="1800" dirty="0"/>
              <a:t>Prof. Georges ZISSIS</a:t>
            </a:r>
          </a:p>
          <a:p>
            <a:r>
              <a:rPr lang="en-US" sz="1800" dirty="0" err="1"/>
              <a:t>georges.zissis@laplace.univ-tlse.fr</a:t>
            </a:r>
            <a:endParaRPr lang="en-US" sz="18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466" y="4787266"/>
            <a:ext cx="13335" cy="1333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466" y="4787266"/>
            <a:ext cx="13335" cy="1333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ADBB37E-9732-6B44-82B2-7D71FD742B0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59" y="6595444"/>
            <a:ext cx="4155832" cy="183226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1690681-10CF-E342-AAD6-A06EF8EBE5F1}"/>
              </a:ext>
            </a:extLst>
          </p:cNvPr>
          <p:cNvSpPr txBox="1"/>
          <p:nvPr/>
        </p:nvSpPr>
        <p:spPr>
          <a:xfrm>
            <a:off x="1081715" y="8441028"/>
            <a:ext cx="5319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2E71AD"/>
                </a:solidFill>
                <a:latin typeface="Avenir Book" charset="0"/>
              </a:rPr>
              <a:t>Smart Lighting Days</a:t>
            </a:r>
          </a:p>
          <a:p>
            <a:r>
              <a:rPr lang="en-US" sz="1800" dirty="0">
                <a:solidFill>
                  <a:srgbClr val="2E71AD"/>
                </a:solidFill>
                <a:latin typeface="Avenir Book" charset="0"/>
              </a:rPr>
              <a:t>6-8 October 2021</a:t>
            </a:r>
          </a:p>
        </p:txBody>
      </p:sp>
    </p:spTree>
    <p:extLst>
      <p:ext uri="{BB962C8B-B14F-4D97-AF65-F5344CB8AC3E}">
        <p14:creationId xmlns:p14="http://schemas.microsoft.com/office/powerpoint/2010/main" val="1781620806"/>
      </p:ext>
    </p:extLst>
  </p:cSld>
  <p:clrMapOvr>
    <a:masterClrMapping/>
  </p:clrMapOvr>
  <p:transition>
    <p:cut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61807" y="547416"/>
            <a:ext cx="8997400" cy="524598"/>
          </a:xfrm>
        </p:spPr>
        <p:txBody>
          <a:bodyPr/>
          <a:lstStyle/>
          <a:p>
            <a:r>
              <a:rPr lang="en-US" dirty="0"/>
              <a:t>Some global figures </a:t>
            </a:r>
            <a:endParaRPr lang="fr-FR" dirty="0"/>
          </a:p>
        </p:txBody>
      </p:sp>
      <p:sp>
        <p:nvSpPr>
          <p:cNvPr id="34" name="AutoShape 7">
            <a:extLst>
              <a:ext uri="{FF2B5EF4-FFF2-40B4-BE49-F238E27FC236}">
                <a16:creationId xmlns:a16="http://schemas.microsoft.com/office/drawing/2014/main" id="{C757A07A-C44D-1F4C-A0E8-FF1E7D844EB9}"/>
              </a:ext>
            </a:extLst>
          </p:cNvPr>
          <p:cNvSpPr>
            <a:spLocks/>
          </p:cNvSpPr>
          <p:nvPr/>
        </p:nvSpPr>
        <p:spPr bwMode="auto">
          <a:xfrm>
            <a:off x="5130111" y="2885070"/>
            <a:ext cx="2426553" cy="2640330"/>
          </a:xfrm>
          <a:custGeom>
            <a:avLst/>
            <a:gdLst>
              <a:gd name="T0" fmla="*/ 1763713 w 21274"/>
              <a:gd name="T1" fmla="*/ 1920908 h 21097"/>
              <a:gd name="T2" fmla="*/ 1763713 w 21274"/>
              <a:gd name="T3" fmla="*/ 1920908 h 21097"/>
              <a:gd name="T4" fmla="*/ 1763713 w 21274"/>
              <a:gd name="T5" fmla="*/ 1920908 h 21097"/>
              <a:gd name="T6" fmla="*/ 1763713 w 21274"/>
              <a:gd name="T7" fmla="*/ 1920908 h 2109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274" h="21097">
                <a:moveTo>
                  <a:pt x="7512" y="21096"/>
                </a:moveTo>
                <a:cubicBezTo>
                  <a:pt x="7512" y="21096"/>
                  <a:pt x="6519" y="18464"/>
                  <a:pt x="6164" y="17999"/>
                </a:cubicBezTo>
                <a:cubicBezTo>
                  <a:pt x="5795" y="17534"/>
                  <a:pt x="2942" y="18273"/>
                  <a:pt x="2034" y="17749"/>
                </a:cubicBezTo>
                <a:cubicBezTo>
                  <a:pt x="1111" y="17236"/>
                  <a:pt x="1849" y="15819"/>
                  <a:pt x="1849" y="15819"/>
                </a:cubicBezTo>
                <a:cubicBezTo>
                  <a:pt x="1849" y="15819"/>
                  <a:pt x="388" y="15723"/>
                  <a:pt x="1480" y="14866"/>
                </a:cubicBezTo>
                <a:cubicBezTo>
                  <a:pt x="388" y="14651"/>
                  <a:pt x="1594" y="13579"/>
                  <a:pt x="1480" y="13245"/>
                </a:cubicBezTo>
                <a:cubicBezTo>
                  <a:pt x="601" y="13126"/>
                  <a:pt x="-66" y="12602"/>
                  <a:pt x="4" y="12113"/>
                </a:cubicBezTo>
                <a:cubicBezTo>
                  <a:pt x="90" y="11625"/>
                  <a:pt x="2119" y="10291"/>
                  <a:pt x="1864" y="9862"/>
                </a:cubicBezTo>
                <a:cubicBezTo>
                  <a:pt x="1608" y="9433"/>
                  <a:pt x="47" y="5048"/>
                  <a:pt x="4801" y="1760"/>
                </a:cubicBezTo>
                <a:cubicBezTo>
                  <a:pt x="7782" y="-289"/>
                  <a:pt x="12664" y="-503"/>
                  <a:pt x="16254" y="879"/>
                </a:cubicBezTo>
                <a:cubicBezTo>
                  <a:pt x="18397" y="1701"/>
                  <a:pt x="20015" y="3309"/>
                  <a:pt x="20668" y="4894"/>
                </a:cubicBezTo>
                <a:cubicBezTo>
                  <a:pt x="21463" y="6788"/>
                  <a:pt x="21533" y="9040"/>
                  <a:pt x="20526" y="10660"/>
                </a:cubicBezTo>
                <a:cubicBezTo>
                  <a:pt x="19277" y="12673"/>
                  <a:pt x="16779" y="13972"/>
                  <a:pt x="16581" y="15235"/>
                </a:cubicBezTo>
                <a:cubicBezTo>
                  <a:pt x="16212" y="17534"/>
                  <a:pt x="18397" y="21025"/>
                  <a:pt x="18397" y="21025"/>
                </a:cubicBezTo>
                <a:lnTo>
                  <a:pt x="7512" y="21096"/>
                </a:lnTo>
                <a:close/>
              </a:path>
            </a:pathLst>
          </a:custGeom>
          <a:gradFill flip="none" rotWithShape="1">
            <a:gsLst>
              <a:gs pos="39000">
                <a:srgbClr val="FFEB23"/>
              </a:gs>
              <a:gs pos="100000">
                <a:srgbClr val="FFEB23">
                  <a:alpha val="14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 sz="1260">
              <a:latin typeface="Avenir Next" panose="020B0503020202020204" pitchFamily="34" charset="0"/>
              <a:ea typeface="宋体" charset="0"/>
            </a:endParaRP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BFC49F43-04C0-CA4F-BAB0-711618BDAE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299" y="3218346"/>
            <a:ext cx="1431201" cy="1812251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7DABE5D0-1B33-0B49-AF73-3F30F931DB28}"/>
              </a:ext>
            </a:extLst>
          </p:cNvPr>
          <p:cNvGrpSpPr/>
          <p:nvPr/>
        </p:nvGrpSpPr>
        <p:grpSpPr>
          <a:xfrm>
            <a:off x="6778850" y="2482097"/>
            <a:ext cx="4377066" cy="652582"/>
            <a:chOff x="4781902" y="1447608"/>
            <a:chExt cx="4168633" cy="621506"/>
          </a:xfrm>
        </p:grpSpPr>
        <p:grpSp>
          <p:nvGrpSpPr>
            <p:cNvPr id="45" name="Group 86">
              <a:extLst>
                <a:ext uri="{FF2B5EF4-FFF2-40B4-BE49-F238E27FC236}">
                  <a16:creationId xmlns:a16="http://schemas.microsoft.com/office/drawing/2014/main" id="{A7AE1111-FD14-F44C-B51F-169450B5A31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781902" y="1605019"/>
              <a:ext cx="858440" cy="422608"/>
              <a:chOff x="12507" y="-79651"/>
              <a:chExt cx="1144600" cy="563880"/>
            </a:xfrm>
          </p:grpSpPr>
          <p:sp>
            <p:nvSpPr>
              <p:cNvPr id="46" name="Line 87">
                <a:extLst>
                  <a:ext uri="{FF2B5EF4-FFF2-40B4-BE49-F238E27FC236}">
                    <a16:creationId xmlns:a16="http://schemas.microsoft.com/office/drawing/2014/main" id="{FCE150F6-A063-4A4C-AAA8-B320DF012A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26890" y="-79651"/>
                <a:ext cx="430217" cy="563880"/>
              </a:xfrm>
              <a:prstGeom prst="line">
                <a:avLst/>
              </a:prstGeom>
              <a:noFill/>
              <a:ln w="9525" cap="flat" cmpd="sng">
                <a:solidFill>
                  <a:srgbClr val="FF82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360036">
                  <a:defRPr/>
                </a:pPr>
                <a:endParaRPr lang="en-US" sz="900">
                  <a:latin typeface="Avenir Next" panose="020B0503020202020204" pitchFamily="34" charset="0"/>
                  <a:sym typeface="Helvetica" charset="0"/>
                </a:endParaRPr>
              </a:p>
            </p:txBody>
          </p:sp>
          <p:sp>
            <p:nvSpPr>
              <p:cNvPr id="47" name="Line 88">
                <a:extLst>
                  <a:ext uri="{FF2B5EF4-FFF2-40B4-BE49-F238E27FC236}">
                    <a16:creationId xmlns:a16="http://schemas.microsoft.com/office/drawing/2014/main" id="{4DB73269-2CA8-A04E-84DB-DDE5932922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507" y="-79650"/>
                <a:ext cx="685808" cy="1589"/>
              </a:xfrm>
              <a:prstGeom prst="line">
                <a:avLst/>
              </a:prstGeom>
              <a:noFill/>
              <a:ln w="9525" cap="flat" cmpd="sng">
                <a:solidFill>
                  <a:srgbClr val="FF8200"/>
                </a:solidFill>
                <a:prstDash val="dash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360036">
                  <a:defRPr/>
                </a:pPr>
                <a:endParaRPr lang="en-US" sz="900">
                  <a:latin typeface="Avenir Next" panose="020B0503020202020204" pitchFamily="34" charset="0"/>
                  <a:sym typeface="Helvetica" charset="0"/>
                </a:endParaRPr>
              </a:p>
            </p:txBody>
          </p:sp>
        </p:grpSp>
        <p:sp>
          <p:nvSpPr>
            <p:cNvPr id="52" name="AutoShape 89">
              <a:extLst>
                <a:ext uri="{FF2B5EF4-FFF2-40B4-BE49-F238E27FC236}">
                  <a16:creationId xmlns:a16="http://schemas.microsoft.com/office/drawing/2014/main" id="{880F9E6F-B727-D447-A92E-662AECFF2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9755" y="1447608"/>
              <a:ext cx="3220780" cy="62150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6003" tIns="36003" rIns="36003" bIns="36003"/>
            <a:lstStyle/>
            <a:p>
              <a:pPr>
                <a:spcBef>
                  <a:spcPts val="159"/>
                </a:spcBef>
              </a:pPr>
              <a:r>
                <a:rPr lang="en-US" alt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" panose="020B0503020202020204" pitchFamily="34" charset="0"/>
                  <a:sym typeface="Calibri" charset="0"/>
                </a:rPr>
                <a:t>30 000 000 000</a:t>
              </a:r>
              <a:br>
                <a:rPr lang="en-US" alt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" panose="020B0503020202020204" pitchFamily="34" charset="0"/>
                  <a:sym typeface="Calibri" charset="0"/>
                </a:rPr>
              </a:br>
              <a:r>
                <a:rPr lang="en-US" altLang="fr-F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" panose="020B0503020202020204" pitchFamily="34" charset="0"/>
                  <a:sym typeface="Calibri" charset="0"/>
                </a:rPr>
                <a:t>More than 30 billion electric lamps operate everyday worldwide</a:t>
              </a:r>
              <a:endParaRPr lang="en-US" altLang="fr-F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  <a:sym typeface="Calibri" charset="0"/>
              </a:endParaRP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E6B5C7E3-B5E1-EC4A-80F1-33521327EEFB}"/>
              </a:ext>
            </a:extLst>
          </p:cNvPr>
          <p:cNvGrpSpPr/>
          <p:nvPr/>
        </p:nvGrpSpPr>
        <p:grpSpPr>
          <a:xfrm>
            <a:off x="554182" y="2549209"/>
            <a:ext cx="5294867" cy="651332"/>
            <a:chOff x="0" y="1512540"/>
            <a:chExt cx="3909565" cy="620316"/>
          </a:xfrm>
        </p:grpSpPr>
        <p:grpSp>
          <p:nvGrpSpPr>
            <p:cNvPr id="35" name="Group 86">
              <a:extLst>
                <a:ext uri="{FF2B5EF4-FFF2-40B4-BE49-F238E27FC236}">
                  <a16:creationId xmlns:a16="http://schemas.microsoft.com/office/drawing/2014/main" id="{2A172BD4-DBC3-544E-AE22-06155689FD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3630" y="1629178"/>
              <a:ext cx="785935" cy="424989"/>
              <a:chOff x="12507" y="-79650"/>
              <a:chExt cx="1047926" cy="564443"/>
            </a:xfrm>
          </p:grpSpPr>
          <p:sp>
            <p:nvSpPr>
              <p:cNvPr id="36" name="Line 87">
                <a:extLst>
                  <a:ext uri="{FF2B5EF4-FFF2-40B4-BE49-F238E27FC236}">
                    <a16:creationId xmlns:a16="http://schemas.microsoft.com/office/drawing/2014/main" id="{D3AF31AC-DCDB-7048-BABE-D0F1192DDB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26891" y="-79650"/>
                <a:ext cx="333542" cy="564443"/>
              </a:xfrm>
              <a:prstGeom prst="line">
                <a:avLst/>
              </a:prstGeom>
              <a:noFill/>
              <a:ln w="9525" cap="flat" cmpd="sng">
                <a:solidFill>
                  <a:srgbClr val="FF82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360036">
                  <a:defRPr/>
                </a:pPr>
                <a:endParaRPr lang="en-US" sz="900">
                  <a:latin typeface="Avenir Next" panose="020B0503020202020204" pitchFamily="34" charset="0"/>
                  <a:sym typeface="Helvetica" charset="0"/>
                </a:endParaRPr>
              </a:p>
            </p:txBody>
          </p:sp>
          <p:sp>
            <p:nvSpPr>
              <p:cNvPr id="37" name="Line 88">
                <a:extLst>
                  <a:ext uri="{FF2B5EF4-FFF2-40B4-BE49-F238E27FC236}">
                    <a16:creationId xmlns:a16="http://schemas.microsoft.com/office/drawing/2014/main" id="{8C862205-5FE4-8547-A75D-C3130FD3DC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507" y="-79650"/>
                <a:ext cx="685808" cy="1582"/>
              </a:xfrm>
              <a:prstGeom prst="line">
                <a:avLst/>
              </a:prstGeom>
              <a:noFill/>
              <a:ln w="9525" cap="flat" cmpd="sng">
                <a:solidFill>
                  <a:srgbClr val="FF8200"/>
                </a:solidFill>
                <a:prstDash val="dash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360036">
                  <a:defRPr/>
                </a:pPr>
                <a:endParaRPr lang="en-US" sz="900">
                  <a:latin typeface="Avenir Next" panose="020B0503020202020204" pitchFamily="34" charset="0"/>
                  <a:sym typeface="Helvetica" charset="0"/>
                </a:endParaRPr>
              </a:p>
            </p:txBody>
          </p:sp>
        </p:grpSp>
        <p:sp>
          <p:nvSpPr>
            <p:cNvPr id="53" name="AutoShape 93">
              <a:extLst>
                <a:ext uri="{FF2B5EF4-FFF2-40B4-BE49-F238E27FC236}">
                  <a16:creationId xmlns:a16="http://schemas.microsoft.com/office/drawing/2014/main" id="{59178C8D-4ADA-F84A-97F1-3CD38B57A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512540"/>
              <a:ext cx="2962725" cy="6203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6003" tIns="36003" rIns="36003" bIns="36003"/>
            <a:lstStyle/>
            <a:p>
              <a:pPr algn="r">
                <a:spcBef>
                  <a:spcPts val="159"/>
                </a:spcBef>
              </a:pPr>
              <a:r>
                <a:rPr lang="en-US" alt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" panose="020B0503020202020204" pitchFamily="34" charset="0"/>
                  <a:sym typeface="Calibri" charset="0"/>
                </a:rPr>
                <a:t>13-14%</a:t>
              </a:r>
              <a:br>
                <a:rPr lang="en-US" alt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" panose="020B0503020202020204" pitchFamily="34" charset="0"/>
                  <a:sym typeface="Calibri" charset="0"/>
                </a:rPr>
              </a:br>
              <a:r>
                <a:rPr lang="en-US" altLang="fr-F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" panose="020B0503020202020204" pitchFamily="34" charset="0"/>
                  <a:sym typeface="Calibri" charset="0"/>
                </a:rPr>
                <a:t>2 900 TWh of annual electricity world-production for generating artificial light</a:t>
              </a:r>
              <a:endParaRPr lang="en-US" alt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  <a:sym typeface="Calibri" charset="0"/>
              </a:endParaRP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AE33E093-DC3F-8A44-B20F-3E6691031FC7}"/>
              </a:ext>
            </a:extLst>
          </p:cNvPr>
          <p:cNvGrpSpPr/>
          <p:nvPr/>
        </p:nvGrpSpPr>
        <p:grpSpPr>
          <a:xfrm>
            <a:off x="1025237" y="3642332"/>
            <a:ext cx="4605717" cy="651331"/>
            <a:chOff x="0" y="2355679"/>
            <a:chExt cx="3680841" cy="620315"/>
          </a:xfrm>
        </p:grpSpPr>
        <p:grpSp>
          <p:nvGrpSpPr>
            <p:cNvPr id="42" name="Group 86">
              <a:extLst>
                <a:ext uri="{FF2B5EF4-FFF2-40B4-BE49-F238E27FC236}">
                  <a16:creationId xmlns:a16="http://schemas.microsoft.com/office/drawing/2014/main" id="{00FC78C2-BF10-FA4B-AE52-07F14E9D3E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3628" y="2461427"/>
              <a:ext cx="557213" cy="139303"/>
              <a:chOff x="414842" y="77188"/>
              <a:chExt cx="742266" cy="186307"/>
            </a:xfrm>
          </p:grpSpPr>
          <p:sp>
            <p:nvSpPr>
              <p:cNvPr id="43" name="Line 87">
                <a:extLst>
                  <a:ext uri="{FF2B5EF4-FFF2-40B4-BE49-F238E27FC236}">
                    <a16:creationId xmlns:a16="http://schemas.microsoft.com/office/drawing/2014/main" id="{575E69B2-377B-454F-999A-7F9DD03242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90892" y="85149"/>
                <a:ext cx="566216" cy="178346"/>
              </a:xfrm>
              <a:prstGeom prst="line">
                <a:avLst/>
              </a:prstGeom>
              <a:noFill/>
              <a:ln w="9525" cap="flat" cmpd="sng">
                <a:solidFill>
                  <a:srgbClr val="FF82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360036">
                  <a:defRPr/>
                </a:pPr>
                <a:endParaRPr lang="en-US" sz="900">
                  <a:latin typeface="Avenir Next" panose="020B0503020202020204" pitchFamily="34" charset="0"/>
                  <a:sym typeface="Helvetica" charset="0"/>
                </a:endParaRPr>
              </a:p>
            </p:txBody>
          </p:sp>
          <p:sp>
            <p:nvSpPr>
              <p:cNvPr id="44" name="Line 88">
                <a:extLst>
                  <a:ext uri="{FF2B5EF4-FFF2-40B4-BE49-F238E27FC236}">
                    <a16:creationId xmlns:a16="http://schemas.microsoft.com/office/drawing/2014/main" id="{D21A585F-72FF-734B-98FD-AE035399F5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4842" y="77188"/>
                <a:ext cx="176050" cy="7961"/>
              </a:xfrm>
              <a:prstGeom prst="line">
                <a:avLst/>
              </a:prstGeom>
              <a:noFill/>
              <a:ln w="9525" cap="flat" cmpd="sng">
                <a:solidFill>
                  <a:srgbClr val="FF8200"/>
                </a:solidFill>
                <a:prstDash val="dash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360036">
                  <a:defRPr/>
                </a:pPr>
                <a:endParaRPr lang="en-US" sz="900">
                  <a:latin typeface="Avenir Next" panose="020B0503020202020204" pitchFamily="34" charset="0"/>
                  <a:sym typeface="Helvetica" charset="0"/>
                </a:endParaRPr>
              </a:p>
            </p:txBody>
          </p:sp>
        </p:grpSp>
        <p:sp>
          <p:nvSpPr>
            <p:cNvPr id="54" name="AutoShape 93">
              <a:extLst>
                <a:ext uri="{FF2B5EF4-FFF2-40B4-BE49-F238E27FC236}">
                  <a16:creationId xmlns:a16="http://schemas.microsoft.com/office/drawing/2014/main" id="{FD9763A9-9C3F-824A-91DD-E91F14E5E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355679"/>
              <a:ext cx="2908724" cy="6203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6003" tIns="36003" rIns="36003" bIns="36003"/>
            <a:lstStyle/>
            <a:p>
              <a:pPr algn="r">
                <a:spcBef>
                  <a:spcPts val="159"/>
                </a:spcBef>
              </a:pPr>
              <a:r>
                <a:rPr lang="en-US" alt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" panose="020B0503020202020204" pitchFamily="34" charset="0"/>
                  <a:sym typeface="Calibri" charset="0"/>
                </a:rPr>
                <a:t>~2%</a:t>
              </a:r>
              <a:br>
                <a:rPr lang="en-US" alt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" panose="020B0503020202020204" pitchFamily="34" charset="0"/>
                  <a:sym typeface="Calibri" charset="0"/>
                </a:rPr>
              </a:br>
              <a:r>
                <a:rPr lang="en-US" altLang="fr-F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" panose="020B0503020202020204" pitchFamily="34" charset="0"/>
                  <a:sym typeface="Calibri" charset="0"/>
                </a:rPr>
                <a:t>2% of world annual energy primary resources used</a:t>
              </a:r>
              <a:endParaRPr lang="en-US" alt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  <a:sym typeface="Calibri" charset="0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C0F4D58F-625B-FF48-9842-376C6A9037CF}"/>
              </a:ext>
            </a:extLst>
          </p:cNvPr>
          <p:cNvGrpSpPr/>
          <p:nvPr/>
        </p:nvGrpSpPr>
        <p:grpSpPr>
          <a:xfrm>
            <a:off x="726740" y="4731465"/>
            <a:ext cx="5122309" cy="737167"/>
            <a:chOff x="1" y="3203184"/>
            <a:chExt cx="3816573" cy="702064"/>
          </a:xfrm>
        </p:grpSpPr>
        <p:grpSp>
          <p:nvGrpSpPr>
            <p:cNvPr id="38" name="Group 90">
              <a:extLst>
                <a:ext uri="{FF2B5EF4-FFF2-40B4-BE49-F238E27FC236}">
                  <a16:creationId xmlns:a16="http://schemas.microsoft.com/office/drawing/2014/main" id="{C8C8B5D6-1BB6-6D4B-BD76-7647FC4537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3630" y="3203184"/>
              <a:ext cx="692944" cy="171450"/>
              <a:chOff x="12534" y="-1"/>
              <a:chExt cx="924787" cy="228602"/>
            </a:xfrm>
          </p:grpSpPr>
          <p:sp>
            <p:nvSpPr>
              <p:cNvPr id="39" name="Line 91">
                <a:extLst>
                  <a:ext uri="{FF2B5EF4-FFF2-40B4-BE49-F238E27FC236}">
                    <a16:creationId xmlns:a16="http://schemas.microsoft.com/office/drawing/2014/main" id="{CEB8D045-A46C-0D44-B73F-69DC9C45D8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2237" y="-1"/>
                <a:ext cx="305084" cy="228602"/>
              </a:xfrm>
              <a:prstGeom prst="line">
                <a:avLst/>
              </a:prstGeom>
              <a:noFill/>
              <a:ln w="9525" cap="flat" cmpd="sng">
                <a:solidFill>
                  <a:srgbClr val="FF82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360036">
                  <a:defRPr/>
                </a:pPr>
                <a:endParaRPr lang="en-US" sz="900">
                  <a:latin typeface="Avenir Next" panose="020B0503020202020204" pitchFamily="34" charset="0"/>
                  <a:sym typeface="Helvetica" charset="0"/>
                </a:endParaRPr>
              </a:p>
            </p:txBody>
          </p:sp>
          <p:sp>
            <p:nvSpPr>
              <p:cNvPr id="40" name="Line 92">
                <a:extLst>
                  <a:ext uri="{FF2B5EF4-FFF2-40B4-BE49-F238E27FC236}">
                    <a16:creationId xmlns:a16="http://schemas.microsoft.com/office/drawing/2014/main" id="{42316463-933A-6A42-A7AE-CCC4C174C5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534" y="227014"/>
                <a:ext cx="608579" cy="1587"/>
              </a:xfrm>
              <a:prstGeom prst="line">
                <a:avLst/>
              </a:prstGeom>
              <a:noFill/>
              <a:ln w="9525" cap="flat" cmpd="sng">
                <a:solidFill>
                  <a:srgbClr val="FF8200"/>
                </a:solidFill>
                <a:prstDash val="dash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360036">
                  <a:defRPr/>
                </a:pPr>
                <a:endParaRPr lang="en-US" sz="900">
                  <a:latin typeface="Avenir Next" panose="020B0503020202020204" pitchFamily="34" charset="0"/>
                  <a:sym typeface="Helvetica" charset="0"/>
                </a:endParaRPr>
              </a:p>
            </p:txBody>
          </p:sp>
        </p:grpSp>
        <p:sp>
          <p:nvSpPr>
            <p:cNvPr id="55" name="AutoShape 78">
              <a:extLst>
                <a:ext uri="{FF2B5EF4-FFF2-40B4-BE49-F238E27FC236}">
                  <a16:creationId xmlns:a16="http://schemas.microsoft.com/office/drawing/2014/main" id="{6AC65E84-B673-594B-9AA9-6399CD288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229736"/>
              <a:ext cx="2916550" cy="6755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6003" tIns="36003" rIns="36003" bIns="36003"/>
            <a:lstStyle/>
            <a:p>
              <a:pPr algn="r">
                <a:spcBef>
                  <a:spcPts val="159"/>
                </a:spcBef>
              </a:pPr>
              <a:r>
                <a:rPr lang="en-US" alt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" panose="020B0503020202020204" pitchFamily="34" charset="0"/>
                  <a:sym typeface="Calibri" charset="0"/>
                </a:rPr>
                <a:t>1 150 000 000 metric tons CO</a:t>
              </a:r>
              <a:r>
                <a:rPr lang="en-US" altLang="fr-FR" sz="12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" panose="020B0503020202020204" pitchFamily="34" charset="0"/>
                  <a:sym typeface="Calibri" charset="0"/>
                </a:rPr>
                <a:t>2</a:t>
              </a:r>
              <a:br>
                <a:rPr lang="en-US" alt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" panose="020B0503020202020204" pitchFamily="34" charset="0"/>
                  <a:sym typeface="Calibri" charset="0"/>
                </a:rPr>
              </a:br>
              <a:r>
                <a:rPr lang="en-US" altLang="fr-F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" panose="020B0503020202020204" pitchFamily="34" charset="0"/>
                  <a:sym typeface="Calibri" charset="0"/>
                </a:rPr>
                <a:t>5% of the world CO</a:t>
              </a:r>
              <a:r>
                <a:rPr lang="en-US" altLang="fr-FR" sz="16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" panose="020B0503020202020204" pitchFamily="34" charset="0"/>
                  <a:sym typeface="Calibri" charset="0"/>
                </a:rPr>
                <a:t>2</a:t>
              </a:r>
              <a:r>
                <a:rPr lang="en-US" altLang="fr-F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" panose="020B0503020202020204" pitchFamily="34" charset="0"/>
                  <a:sym typeface="Calibri" charset="0"/>
                </a:rPr>
                <a:t> annual emissions = 230 million people CO</a:t>
              </a:r>
              <a:r>
                <a:rPr lang="en-US" altLang="fr-FR" sz="16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" panose="020B0503020202020204" pitchFamily="34" charset="0"/>
                  <a:sym typeface="Calibri" charset="0"/>
                </a:rPr>
                <a:t>2</a:t>
              </a:r>
              <a:r>
                <a:rPr lang="en-US" altLang="fr-F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" panose="020B0503020202020204" pitchFamily="34" charset="0"/>
                  <a:sym typeface="Calibri" charset="0"/>
                </a:rPr>
                <a:t> emissions</a:t>
              </a:r>
              <a:endParaRPr lang="en-US" alt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  <a:sym typeface="Calibri" charset="0"/>
              </a:endParaRP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C26FE052-A94F-6D48-9E76-B761324323D0}"/>
              </a:ext>
            </a:extLst>
          </p:cNvPr>
          <p:cNvGrpSpPr/>
          <p:nvPr/>
        </p:nvGrpSpPr>
        <p:grpSpPr>
          <a:xfrm>
            <a:off x="7106137" y="3623085"/>
            <a:ext cx="3251993" cy="646331"/>
            <a:chOff x="5085778" y="2337347"/>
            <a:chExt cx="3097134" cy="615551"/>
          </a:xfrm>
        </p:grpSpPr>
        <p:grpSp>
          <p:nvGrpSpPr>
            <p:cNvPr id="48" name="Group 86">
              <a:extLst>
                <a:ext uri="{FF2B5EF4-FFF2-40B4-BE49-F238E27FC236}">
                  <a16:creationId xmlns:a16="http://schemas.microsoft.com/office/drawing/2014/main" id="{92415FE5-6256-4642-AC27-403F5A99FD1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085778" y="2472634"/>
              <a:ext cx="557213" cy="139304"/>
              <a:chOff x="414842" y="77188"/>
              <a:chExt cx="742266" cy="186307"/>
            </a:xfrm>
          </p:grpSpPr>
          <p:sp>
            <p:nvSpPr>
              <p:cNvPr id="49" name="Line 87">
                <a:extLst>
                  <a:ext uri="{FF2B5EF4-FFF2-40B4-BE49-F238E27FC236}">
                    <a16:creationId xmlns:a16="http://schemas.microsoft.com/office/drawing/2014/main" id="{7FB0F331-1DAF-454A-A950-1EBCDC5CEF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90893" y="85150"/>
                <a:ext cx="566215" cy="178345"/>
              </a:xfrm>
              <a:prstGeom prst="line">
                <a:avLst/>
              </a:prstGeom>
              <a:noFill/>
              <a:ln w="9525" cap="flat" cmpd="sng">
                <a:solidFill>
                  <a:srgbClr val="FF82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360036">
                  <a:defRPr/>
                </a:pPr>
                <a:endParaRPr lang="en-US" sz="900">
                  <a:latin typeface="Avenir Next" panose="020B0503020202020204" pitchFamily="34" charset="0"/>
                  <a:sym typeface="Helvetica" charset="0"/>
                </a:endParaRPr>
              </a:p>
            </p:txBody>
          </p:sp>
          <p:sp>
            <p:nvSpPr>
              <p:cNvPr id="50" name="Line 88">
                <a:extLst>
                  <a:ext uri="{FF2B5EF4-FFF2-40B4-BE49-F238E27FC236}">
                    <a16:creationId xmlns:a16="http://schemas.microsoft.com/office/drawing/2014/main" id="{F55E2382-7A5D-534B-9497-37BD4BC300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4842" y="77188"/>
                <a:ext cx="176051" cy="7962"/>
              </a:xfrm>
              <a:prstGeom prst="line">
                <a:avLst/>
              </a:prstGeom>
              <a:noFill/>
              <a:ln w="9525" cap="flat" cmpd="sng">
                <a:solidFill>
                  <a:srgbClr val="FF8200"/>
                </a:solidFill>
                <a:prstDash val="dash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360036">
                  <a:defRPr/>
                </a:pPr>
                <a:endParaRPr lang="en-US" sz="900">
                  <a:latin typeface="Avenir Next" panose="020B0503020202020204" pitchFamily="34" charset="0"/>
                  <a:sym typeface="Helvetica" charset="0"/>
                </a:endParaRP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7503CE-A227-FD49-ABE4-4BCD2EF0C99A}"/>
                </a:ext>
              </a:extLst>
            </p:cNvPr>
            <p:cNvSpPr/>
            <p:nvPr/>
          </p:nvSpPr>
          <p:spPr>
            <a:xfrm>
              <a:off x="5675756" y="2337347"/>
              <a:ext cx="2507156" cy="615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" panose="020B0503020202020204" pitchFamily="34" charset="0"/>
                  <a:sym typeface="Calibri" charset="0"/>
                </a:rPr>
                <a:t>40-45% </a:t>
              </a:r>
            </a:p>
            <a:p>
              <a:r>
                <a:rPr lang="en-US" altLang="fr-F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" panose="020B0503020202020204" pitchFamily="34" charset="0"/>
                  <a:sym typeface="Calibri" charset="0"/>
                </a:rPr>
                <a:t>LED market revenue share</a:t>
              </a:r>
              <a:endPara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endParaRP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C2DE6FFE-1059-B241-AC5A-98BEE9778D38}"/>
              </a:ext>
            </a:extLst>
          </p:cNvPr>
          <p:cNvGrpSpPr/>
          <p:nvPr/>
        </p:nvGrpSpPr>
        <p:grpSpPr>
          <a:xfrm>
            <a:off x="6998023" y="4491181"/>
            <a:ext cx="5076837" cy="4279134"/>
            <a:chOff x="4982812" y="3031734"/>
            <a:chExt cx="4835083" cy="4075364"/>
          </a:xfrm>
        </p:grpSpPr>
        <p:pic>
          <p:nvPicPr>
            <p:cNvPr id="28" name="Image 27" descr="Capture d’écran 2013-10-27 à 17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1412" y="4108299"/>
              <a:ext cx="4606483" cy="29987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" name="AutoShape 78">
              <a:extLst>
                <a:ext uri="{FF2B5EF4-FFF2-40B4-BE49-F238E27FC236}">
                  <a16:creationId xmlns:a16="http://schemas.microsoft.com/office/drawing/2014/main" id="{88947CAD-ED77-9F48-B1E2-95C46A116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930" y="3065158"/>
              <a:ext cx="3220780" cy="6203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6003" tIns="36003" rIns="36003" bIns="36003"/>
            <a:lstStyle/>
            <a:p>
              <a:pPr>
                <a:spcBef>
                  <a:spcPts val="159"/>
                </a:spcBef>
              </a:pPr>
              <a:r>
                <a:rPr lang="en-US" alt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" panose="020B0503020202020204" pitchFamily="34" charset="0"/>
                  <a:sym typeface="Calibri" charset="0"/>
                </a:rPr>
                <a:t>$120 000 000 000 </a:t>
              </a:r>
              <a:br>
                <a:rPr lang="en-US" alt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" panose="020B0503020202020204" pitchFamily="34" charset="0"/>
                  <a:sym typeface="Calibri" charset="0"/>
                </a:rPr>
              </a:br>
              <a:r>
                <a:rPr lang="en-US" altLang="fr-F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" panose="020B0503020202020204" pitchFamily="34" charset="0"/>
                  <a:sym typeface="Calibri" charset="0"/>
                </a:rPr>
                <a:t>Lighting industry annual turnover US$ 120 billion and still growing.</a:t>
              </a:r>
              <a:endParaRPr lang="en-US" alt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  <a:sym typeface="Calibri" charset="0"/>
              </a:endParaRPr>
            </a:p>
          </p:txBody>
        </p:sp>
        <p:grpSp>
          <p:nvGrpSpPr>
            <p:cNvPr id="29" name="Group 90">
              <a:extLst>
                <a:ext uri="{FF2B5EF4-FFF2-40B4-BE49-F238E27FC236}">
                  <a16:creationId xmlns:a16="http://schemas.microsoft.com/office/drawing/2014/main" id="{A60BA693-FAA2-A745-867E-E3D98D690C1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982812" y="3031734"/>
              <a:ext cx="692944" cy="171450"/>
              <a:chOff x="12534" y="-1"/>
              <a:chExt cx="924787" cy="228602"/>
            </a:xfrm>
          </p:grpSpPr>
          <p:sp>
            <p:nvSpPr>
              <p:cNvPr id="30" name="Line 91">
                <a:extLst>
                  <a:ext uri="{FF2B5EF4-FFF2-40B4-BE49-F238E27FC236}">
                    <a16:creationId xmlns:a16="http://schemas.microsoft.com/office/drawing/2014/main" id="{42ECC973-0F34-024C-A263-B73C21D7F2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2237" y="-1"/>
                <a:ext cx="305084" cy="228602"/>
              </a:xfrm>
              <a:prstGeom prst="line">
                <a:avLst/>
              </a:prstGeom>
              <a:noFill/>
              <a:ln w="9525" cap="flat" cmpd="sng">
                <a:solidFill>
                  <a:srgbClr val="FF82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360036">
                  <a:defRPr/>
                </a:pPr>
                <a:endParaRPr lang="en-US" sz="900">
                  <a:latin typeface="Avenir Next" panose="020B0503020202020204" pitchFamily="34" charset="0"/>
                  <a:sym typeface="Helvetica" charset="0"/>
                </a:endParaRPr>
              </a:p>
            </p:txBody>
          </p:sp>
          <p:sp>
            <p:nvSpPr>
              <p:cNvPr id="31" name="Line 92">
                <a:extLst>
                  <a:ext uri="{FF2B5EF4-FFF2-40B4-BE49-F238E27FC236}">
                    <a16:creationId xmlns:a16="http://schemas.microsoft.com/office/drawing/2014/main" id="{CC33C8E5-C695-5446-9274-4F2DA8D609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534" y="227014"/>
                <a:ext cx="608579" cy="1587"/>
              </a:xfrm>
              <a:prstGeom prst="line">
                <a:avLst/>
              </a:prstGeom>
              <a:noFill/>
              <a:ln w="9525" cap="flat" cmpd="sng">
                <a:solidFill>
                  <a:srgbClr val="FF8200"/>
                </a:solidFill>
                <a:prstDash val="dash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360036">
                  <a:defRPr/>
                </a:pPr>
                <a:endParaRPr lang="en-US" sz="900">
                  <a:latin typeface="Avenir Next" panose="020B0503020202020204" pitchFamily="34" charset="0"/>
                  <a:sym typeface="Helvetica" charset="0"/>
                </a:endParaRPr>
              </a:p>
            </p:txBody>
          </p:sp>
        </p:grp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DBF3601-5B19-054A-9B2C-999439D1C1C7}"/>
              </a:ext>
            </a:extLst>
          </p:cNvPr>
          <p:cNvSpPr/>
          <p:nvPr/>
        </p:nvSpPr>
        <p:spPr>
          <a:xfrm>
            <a:off x="726740" y="6626847"/>
            <a:ext cx="4362036" cy="1938992"/>
          </a:xfrm>
          <a:prstGeom prst="rect">
            <a:avLst/>
          </a:prstGeom>
          <a:ln w="38100">
            <a:solidFill>
              <a:srgbClr val="FF26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30"/>
              </a:spcBef>
              <a:spcAft>
                <a:spcPts val="630"/>
              </a:spcAft>
            </a:pPr>
            <a:r>
              <a:rPr lang="en-US" altLang="fr-FR" sz="2400" dirty="0">
                <a:solidFill>
                  <a:schemeClr val="accent4">
                    <a:lumMod val="10000"/>
                  </a:schemeClr>
                </a:solidFill>
                <a:latin typeface="Avenir Next" panose="020B0503020202020204" pitchFamily="34" charset="0"/>
                <a:ea typeface="Avenir Book" charset="0"/>
                <a:cs typeface="Avenir Book" charset="0"/>
                <a:sym typeface="Lato Regular" charset="0"/>
              </a:rPr>
              <a:t>Artificial </a:t>
            </a:r>
            <a:r>
              <a:rPr lang="en-US" altLang="fr-FR" sz="2400" dirty="0">
                <a:solidFill>
                  <a:schemeClr val="accent4">
                    <a:lumMod val="10000"/>
                  </a:schemeClr>
                </a:solidFill>
                <a:latin typeface="Avenir Next" panose="020B0503020202020204" pitchFamily="34" charset="0"/>
                <a:sym typeface="Lato Regular" charset="0"/>
              </a:rPr>
              <a:t>lighting has a large impact on energy, environment but also on every day’s life and world’s economy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68139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E2C684B0-E848-0844-95F7-D3E95333E79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407" y="2440514"/>
            <a:ext cx="9195382" cy="558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51486" y="300528"/>
            <a:ext cx="9288093" cy="817324"/>
          </a:xfrm>
        </p:spPr>
        <p:txBody>
          <a:bodyPr/>
          <a:lstStyle/>
          <a:p>
            <a:r>
              <a:rPr lang="en-GB" dirty="0"/>
              <a:t>The way forward to Lighting 4.0 era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DC12690-7A62-7E40-BE7B-C5B9DB341AB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0090" y="2500545"/>
            <a:ext cx="7949144" cy="5478182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FD93E785-1031-3B4D-8550-1C9293FB7721}"/>
              </a:ext>
            </a:extLst>
          </p:cNvPr>
          <p:cNvGrpSpPr/>
          <p:nvPr/>
        </p:nvGrpSpPr>
        <p:grpSpPr>
          <a:xfrm>
            <a:off x="2902124" y="3503215"/>
            <a:ext cx="785500" cy="4673714"/>
            <a:chOff x="1443237" y="1902912"/>
            <a:chExt cx="748094" cy="4451156"/>
          </a:xfrm>
        </p:grpSpPr>
        <p:sp>
          <p:nvSpPr>
            <p:cNvPr id="5" name="Flèche vers le haut 4">
              <a:extLst>
                <a:ext uri="{FF2B5EF4-FFF2-40B4-BE49-F238E27FC236}">
                  <a16:creationId xmlns:a16="http://schemas.microsoft.com/office/drawing/2014/main" id="{C2D7AE31-835A-F549-851F-F8694BDB5F09}"/>
                </a:ext>
              </a:extLst>
            </p:cNvPr>
            <p:cNvSpPr/>
            <p:nvPr/>
          </p:nvSpPr>
          <p:spPr>
            <a:xfrm>
              <a:off x="1496857" y="1902912"/>
              <a:ext cx="573607" cy="4262392"/>
            </a:xfrm>
            <a:prstGeom prst="upArrow">
              <a:avLst>
                <a:gd name="adj1" fmla="val 50000"/>
                <a:gd name="adj2" fmla="val 76154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34000">
                  <a:schemeClr val="accent1">
                    <a:tint val="44500"/>
                    <a:satMod val="160000"/>
                  </a:schemeClr>
                </a:gs>
                <a:gs pos="99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23"/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2086B195-D8AC-A343-B477-18776EC8A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3237" y="5605974"/>
              <a:ext cx="748094" cy="7480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697E8D1-5643-5840-AA03-7D012A24760F}"/>
              </a:ext>
            </a:extLst>
          </p:cNvPr>
          <p:cNvGrpSpPr/>
          <p:nvPr/>
        </p:nvGrpSpPr>
        <p:grpSpPr>
          <a:xfrm>
            <a:off x="962706" y="6513550"/>
            <a:ext cx="2639307" cy="1318515"/>
            <a:chOff x="-403829" y="4769892"/>
            <a:chExt cx="2513626" cy="1255727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1120C5AC-C567-A643-ADB6-E966EA2F1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1380716" y="4850901"/>
              <a:ext cx="810090" cy="6480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A39DB1B-0780-0941-A0D1-6DD63090F294}"/>
                </a:ext>
              </a:extLst>
            </p:cNvPr>
            <p:cNvSpPr/>
            <p:nvPr/>
          </p:nvSpPr>
          <p:spPr>
            <a:xfrm>
              <a:off x="-403829" y="5146256"/>
              <a:ext cx="1963603" cy="8793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fr-FR" sz="1800" dirty="0">
                  <a:latin typeface="Avenir Next" panose="020B0503020202020204" pitchFamily="34" charset="0"/>
                  <a:sym typeface="Calibri" charset="0"/>
                </a:rPr>
                <a:t>End 19th</a:t>
              </a:r>
              <a:r>
                <a:rPr lang="en-US" altLang="fr-FR" sz="1800" baseline="30000" dirty="0">
                  <a:latin typeface="Avenir Next" panose="020B0503020202020204" pitchFamily="34" charset="0"/>
                  <a:sym typeface="Calibri" charset="0"/>
                </a:rPr>
                <a:t> </a:t>
              </a:r>
              <a:r>
                <a:rPr lang="en-US" altLang="fr-FR" sz="1800" dirty="0">
                  <a:latin typeface="Avenir Next" panose="020B0503020202020204" pitchFamily="34" charset="0"/>
                  <a:sym typeface="Calibri" charset="0"/>
                </a:rPr>
                <a:t>c.</a:t>
              </a:r>
            </a:p>
            <a:p>
              <a:r>
                <a:rPr lang="en-US" sz="1800" dirty="0">
                  <a:latin typeface="Avenir Next" panose="020B0503020202020204" pitchFamily="34" charset="0"/>
                  <a:sym typeface="Calibri" charset="0"/>
                </a:rPr>
                <a:t>Electrical Lighting</a:t>
              </a:r>
            </a:p>
            <a:p>
              <a:r>
                <a:rPr lang="en-US" sz="1800" dirty="0">
                  <a:latin typeface="Avenir Next" panose="020B0503020202020204" pitchFamily="34" charset="0"/>
                  <a:sym typeface="Calibri" charset="0"/>
                </a:rPr>
                <a:t>Lighting 2.0</a:t>
              </a:r>
              <a:endParaRPr lang="en-US" sz="1800" dirty="0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8C504657-9FFF-204A-AB93-4E7A2FFBE7B0}"/>
              </a:ext>
            </a:extLst>
          </p:cNvPr>
          <p:cNvGrpSpPr/>
          <p:nvPr/>
        </p:nvGrpSpPr>
        <p:grpSpPr>
          <a:xfrm>
            <a:off x="989307" y="5710479"/>
            <a:ext cx="2698319" cy="823240"/>
            <a:chOff x="-378496" y="4005064"/>
            <a:chExt cx="2569828" cy="784037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DF7426B6-4928-D145-8BCB-6156CCBC2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1242" y="4005064"/>
              <a:ext cx="810090" cy="7840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E04A81-76DE-E44A-804A-7A173EC1A187}"/>
                </a:ext>
              </a:extLst>
            </p:cNvPr>
            <p:cNvSpPr/>
            <p:nvPr/>
          </p:nvSpPr>
          <p:spPr>
            <a:xfrm>
              <a:off x="-378496" y="4169321"/>
              <a:ext cx="1369728" cy="615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fr-FR" sz="1800" dirty="0">
                  <a:latin typeface="Avenir Next" panose="020B0503020202020204" pitchFamily="34" charset="0"/>
                  <a:sym typeface="Calibri" charset="0"/>
                </a:rPr>
                <a:t>End 20th</a:t>
              </a:r>
              <a:r>
                <a:rPr lang="en-US" altLang="fr-FR" sz="1800" baseline="30000" dirty="0">
                  <a:latin typeface="Avenir Next" panose="020B0503020202020204" pitchFamily="34" charset="0"/>
                  <a:sym typeface="Calibri" charset="0"/>
                </a:rPr>
                <a:t> </a:t>
              </a:r>
              <a:r>
                <a:rPr lang="en-US" altLang="fr-FR" sz="1800" dirty="0">
                  <a:latin typeface="Avenir Next" panose="020B0503020202020204" pitchFamily="34" charset="0"/>
                  <a:sym typeface="Calibri" charset="0"/>
                </a:rPr>
                <a:t>c.</a:t>
              </a:r>
            </a:p>
            <a:p>
              <a:r>
                <a:rPr lang="en-US" sz="1800" dirty="0">
                  <a:latin typeface="Avenir Next" panose="020B0503020202020204" pitchFamily="34" charset="0"/>
                  <a:sym typeface="Calibri" charset="0"/>
                </a:rPr>
                <a:t>Lighting 3.0</a:t>
              </a:r>
              <a:endParaRPr lang="en-US" sz="1800" dirty="0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19E28BBE-BCA1-5244-9BE7-A9D6D1D8EBD0}"/>
              </a:ext>
            </a:extLst>
          </p:cNvPr>
          <p:cNvGrpSpPr/>
          <p:nvPr/>
        </p:nvGrpSpPr>
        <p:grpSpPr>
          <a:xfrm>
            <a:off x="948724" y="2555547"/>
            <a:ext cx="2886772" cy="1841932"/>
            <a:chOff x="-417145" y="1000370"/>
            <a:chExt cx="2749307" cy="1754219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2D54DC03-BF21-2B47-9042-DD41C503A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1000370"/>
              <a:ext cx="1144538" cy="114453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2677F1A-CBE8-4B44-BB37-86EB8C2D82D4}"/>
                </a:ext>
              </a:extLst>
            </p:cNvPr>
            <p:cNvSpPr/>
            <p:nvPr/>
          </p:nvSpPr>
          <p:spPr>
            <a:xfrm>
              <a:off x="-417145" y="2139036"/>
              <a:ext cx="1369728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fr-FR" sz="1800" dirty="0">
                  <a:latin typeface="Avenir Next" panose="020B0503020202020204" pitchFamily="34" charset="0"/>
                  <a:sym typeface="Calibri" charset="0"/>
                </a:rPr>
                <a:t>Mid 21st</a:t>
              </a:r>
              <a:r>
                <a:rPr lang="en-US" altLang="fr-FR" sz="1800" baseline="30000" dirty="0">
                  <a:latin typeface="Avenir Next" panose="020B0503020202020204" pitchFamily="34" charset="0"/>
                  <a:sym typeface="Calibri" charset="0"/>
                </a:rPr>
                <a:t> </a:t>
              </a:r>
              <a:r>
                <a:rPr lang="en-US" altLang="fr-FR" sz="1800" dirty="0">
                  <a:latin typeface="Avenir Next" panose="020B0503020202020204" pitchFamily="34" charset="0"/>
                  <a:sym typeface="Calibri" charset="0"/>
                </a:rPr>
                <a:t>c.</a:t>
              </a:r>
            </a:p>
            <a:p>
              <a:r>
                <a:rPr lang="en-US" sz="1800" dirty="0">
                  <a:latin typeface="Avenir Next" panose="020B0503020202020204" pitchFamily="34" charset="0"/>
                  <a:sym typeface="Calibri" charset="0"/>
                </a:rPr>
                <a:t>Lighting 4.0</a:t>
              </a:r>
              <a:endParaRPr lang="en-US" sz="1800" dirty="0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41B59F0-B862-B644-B7A4-A6A8E6766119}"/>
              </a:ext>
            </a:extLst>
          </p:cNvPr>
          <p:cNvGrpSpPr/>
          <p:nvPr/>
        </p:nvGrpSpPr>
        <p:grpSpPr>
          <a:xfrm>
            <a:off x="989216" y="4686297"/>
            <a:ext cx="2692893" cy="987339"/>
            <a:chOff x="-378580" y="3029656"/>
            <a:chExt cx="2564659" cy="940323"/>
          </a:xfrm>
        </p:grpSpPr>
        <p:pic>
          <p:nvPicPr>
            <p:cNvPr id="3074" name="Picture 2" descr="Li-Fi: High-Speed Communication via LED Modulation | Architect Magazine">
              <a:extLst>
                <a:ext uri="{FF2B5EF4-FFF2-40B4-BE49-F238E27FC236}">
                  <a16:creationId xmlns:a16="http://schemas.microsoft.com/office/drawing/2014/main" id="{ED55E62B-2979-F045-A5F0-80B67878B1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899" y="3029656"/>
              <a:ext cx="793180" cy="9403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16ABA9-006D-BF4E-956A-6DC19890FFED}"/>
                </a:ext>
              </a:extLst>
            </p:cNvPr>
            <p:cNvSpPr/>
            <p:nvPr/>
          </p:nvSpPr>
          <p:spPr>
            <a:xfrm>
              <a:off x="-378580" y="3284984"/>
              <a:ext cx="1369727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fr-FR" sz="1800" dirty="0">
                  <a:solidFill>
                    <a:srgbClr val="C00000"/>
                  </a:solidFill>
                  <a:latin typeface="Avenir Next" panose="020B0503020202020204" pitchFamily="34" charset="0"/>
                  <a:sym typeface="Calibri" charset="0"/>
                </a:rPr>
                <a:t>Earl 21st c.</a:t>
              </a:r>
            </a:p>
            <a:p>
              <a:r>
                <a:rPr lang="en-US" sz="1800" dirty="0">
                  <a:solidFill>
                    <a:srgbClr val="C00000"/>
                  </a:solidFill>
                  <a:latin typeface="Avenir Next" panose="020B0503020202020204" pitchFamily="34" charset="0"/>
                  <a:sym typeface="Calibri" charset="0"/>
                </a:rPr>
                <a:t>Lighting 3.5</a:t>
              </a:r>
              <a:endParaRPr lang="en-US" sz="1800" dirty="0">
                <a:solidFill>
                  <a:srgbClr val="C00000"/>
                </a:solidFill>
              </a:endParaRPr>
            </a:p>
          </p:txBody>
        </p:sp>
        <p:sp>
          <p:nvSpPr>
            <p:cNvPr id="4" name="Signalisation droite 3">
              <a:extLst>
                <a:ext uri="{FF2B5EF4-FFF2-40B4-BE49-F238E27FC236}">
                  <a16:creationId xmlns:a16="http://schemas.microsoft.com/office/drawing/2014/main" id="{88D058DA-9941-1E4B-844F-6877B4E01CF0}"/>
                </a:ext>
              </a:extLst>
            </p:cNvPr>
            <p:cNvSpPr/>
            <p:nvPr/>
          </p:nvSpPr>
          <p:spPr>
            <a:xfrm>
              <a:off x="1259632" y="3341357"/>
              <a:ext cx="288032" cy="288032"/>
            </a:xfrm>
            <a:prstGeom prst="homePlat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75966489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2E78CF-608E-5D48-BB1A-A91A05B37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4220" y="517293"/>
            <a:ext cx="8161020" cy="554435"/>
          </a:xfrm>
        </p:spPr>
        <p:txBody>
          <a:bodyPr/>
          <a:lstStyle/>
          <a:p>
            <a:r>
              <a:rPr lang="en-GB" sz="3200" dirty="0"/>
              <a:t>What is a smart lighting system?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3BBE5C-B736-6D4E-AC23-B11C12B20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85" y="2004505"/>
            <a:ext cx="11732455" cy="2290404"/>
          </a:xfrm>
          <a:ln>
            <a:noFill/>
          </a:ln>
        </p:spPr>
        <p:txBody>
          <a:bodyPr/>
          <a:lstStyle/>
          <a:p>
            <a:pPr marL="0" indent="0" algn="just">
              <a:buNone/>
            </a:pPr>
            <a:r>
              <a:rPr lang="en-GB" sz="2000" dirty="0">
                <a:solidFill>
                  <a:schemeClr val="accent4">
                    <a:lumMod val="25000"/>
                  </a:schemeClr>
                </a:solidFill>
              </a:rPr>
              <a:t>A 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smart lighting system </a:t>
            </a:r>
            <a:r>
              <a:rPr lang="en-GB" sz="2000" dirty="0">
                <a:solidFill>
                  <a:schemeClr val="accent4">
                    <a:lumMod val="25000"/>
                  </a:schemeClr>
                </a:solidFill>
              </a:rPr>
              <a:t>principal function is to 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produce, at any moment, the right light</a:t>
            </a:r>
            <a:r>
              <a:rPr lang="en-GB" sz="2000" dirty="0">
                <a:solidFill>
                  <a:schemeClr val="accent4">
                    <a:lumMod val="25000"/>
                  </a:schemeClr>
                </a:solidFill>
              </a:rPr>
              <a:t>: where it is needed and when it is necessary. It should 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adapt the quantity and quality of light to enhance visual performance</a:t>
            </a:r>
            <a:r>
              <a:rPr lang="en-GB" sz="2000" dirty="0">
                <a:solidFill>
                  <a:schemeClr val="accent4">
                    <a:lumMod val="25000"/>
                  </a:schemeClr>
                </a:solidFill>
              </a:rPr>
              <a:t> in agreement with the type of executed tasks. It must 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guarantee well-being, health and safety of the end-users</a:t>
            </a:r>
            <a:r>
              <a:rPr lang="en-GB" sz="2000" dirty="0">
                <a:solidFill>
                  <a:schemeClr val="accent4">
                    <a:lumMod val="25000"/>
                  </a:schemeClr>
                </a:solidFill>
              </a:rPr>
              <a:t>. It should 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not squander passively the resources of our planet and limit actively the effects of light pollution on the biotope</a:t>
            </a:r>
            <a:r>
              <a:rPr lang="en-GB" sz="2000" dirty="0">
                <a:solidFill>
                  <a:schemeClr val="accent4">
                    <a:lumMod val="25000"/>
                  </a:schemeClr>
                </a:solidFill>
              </a:rPr>
              <a:t>, or, any other impacts on the environment. </a:t>
            </a:r>
          </a:p>
          <a:p>
            <a:pPr marL="0" indent="0" algn="just">
              <a:buNone/>
            </a:pPr>
            <a:r>
              <a:rPr lang="en-GB" sz="2000" dirty="0">
                <a:solidFill>
                  <a:schemeClr val="accent4">
                    <a:lumMod val="25000"/>
                  </a:schemeClr>
                </a:solidFill>
              </a:rPr>
              <a:t>Ideally, the system could 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offer additional services </a:t>
            </a:r>
            <a:r>
              <a:rPr lang="en-GB" sz="2000" dirty="0">
                <a:solidFill>
                  <a:schemeClr val="accent4">
                    <a:lumMod val="25000"/>
                  </a:schemeClr>
                </a:solidFill>
              </a:rPr>
              <a:t>(e.g. geo-localisation, data connectivity…) to the end-users through Visual Light Communication protocols.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01711B-606F-AA4E-929F-1D913E25EDA1}"/>
              </a:ext>
            </a:extLst>
          </p:cNvPr>
          <p:cNvSpPr/>
          <p:nvPr/>
        </p:nvSpPr>
        <p:spPr>
          <a:xfrm>
            <a:off x="1219194" y="4715065"/>
            <a:ext cx="6431925" cy="3970318"/>
          </a:xfrm>
          <a:prstGeom prst="rect">
            <a:avLst/>
          </a:prstGeom>
          <a:ln>
            <a:solidFill>
              <a:srgbClr val="FF2600"/>
            </a:solidFill>
          </a:ln>
        </p:spPr>
        <p:txBody>
          <a:bodyPr wrap="square">
            <a:spAutoFit/>
          </a:bodyPr>
          <a:lstStyle/>
          <a:p>
            <a:pPr marL="180018" indent="-180018" algn="just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4">
                    <a:lumMod val="25000"/>
                  </a:schemeClr>
                </a:solidFill>
                <a:latin typeface="Avenir Book" charset="0"/>
              </a:rPr>
              <a:t>Adapt dynamically the light quantity, light distribution in space and light quality (CCT, IRC, spectrum…) to optimise visual performance and respect any normative requirements</a:t>
            </a:r>
            <a:endParaRPr lang="fr-FR" sz="1800" dirty="0">
              <a:solidFill>
                <a:schemeClr val="accent4">
                  <a:lumMod val="25000"/>
                </a:schemeClr>
              </a:solidFill>
              <a:latin typeface="Avenir Book" charset="0"/>
            </a:endParaRPr>
          </a:p>
          <a:p>
            <a:pPr marL="180018" indent="-180018" algn="just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4">
                    <a:lumMod val="25000"/>
                  </a:schemeClr>
                </a:solidFill>
                <a:latin typeface="Avenir Book" charset="0"/>
              </a:rPr>
              <a:t>Avoiding any visual disturbance (glare, light flicker, strobe effects, shadows…) that can compromise end-user’s security and well-being at any moment.</a:t>
            </a:r>
            <a:endParaRPr lang="fr-FR" sz="1800" dirty="0">
              <a:solidFill>
                <a:schemeClr val="accent4">
                  <a:lumMod val="25000"/>
                </a:schemeClr>
              </a:solidFill>
              <a:latin typeface="Avenir Book" charset="0"/>
            </a:endParaRPr>
          </a:p>
          <a:p>
            <a:pPr marL="180018" indent="-180018" algn="just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4">
                    <a:lumMod val="25000"/>
                  </a:schemeClr>
                </a:solidFill>
                <a:latin typeface="Avenir Book" charset="0"/>
              </a:rPr>
              <a:t>Always reduce energy consumption of the installation without compromising the above conditions</a:t>
            </a:r>
            <a:endParaRPr lang="fr-FR" sz="1800" dirty="0">
              <a:solidFill>
                <a:schemeClr val="accent4">
                  <a:lumMod val="25000"/>
                </a:schemeClr>
              </a:solidFill>
              <a:latin typeface="Avenir Book" charset="0"/>
            </a:endParaRPr>
          </a:p>
          <a:p>
            <a:pPr marL="180018" indent="-180018" algn="just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4">
                    <a:lumMod val="25000"/>
                  </a:schemeClr>
                </a:solidFill>
                <a:latin typeface="Avenir Book" charset="0"/>
              </a:rPr>
              <a:t>Actively limit the effects of light pollution on the eco-system and biotope, respecting that new sky-protection legislations/standards.</a:t>
            </a:r>
            <a:endParaRPr lang="fr-FR" sz="1800" dirty="0">
              <a:solidFill>
                <a:schemeClr val="accent4">
                  <a:lumMod val="25000"/>
                </a:schemeClr>
              </a:solidFill>
              <a:latin typeface="Avenir Book" charset="0"/>
            </a:endParaRPr>
          </a:p>
          <a:p>
            <a:pPr marL="180018" indent="-180018" algn="just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4">
                    <a:lumMod val="25000"/>
                  </a:schemeClr>
                </a:solidFill>
                <a:latin typeface="Avenir Book" charset="0"/>
              </a:rPr>
              <a:t>If necessary, relay information via VLC methods (e.g. provide glocalization reference) .</a:t>
            </a:r>
            <a:endParaRPr lang="fr-FR" sz="1800" dirty="0">
              <a:solidFill>
                <a:schemeClr val="accent4">
                  <a:lumMod val="25000"/>
                </a:schemeClr>
              </a:solidFill>
              <a:latin typeface="Avenir Book" charset="0"/>
            </a:endParaRPr>
          </a:p>
        </p:txBody>
      </p:sp>
      <p:pic>
        <p:nvPicPr>
          <p:cNvPr id="2052" name="Picture 4" descr="Smart-lights Cartoons and Comics - funny pictures from CartoonStock">
            <a:extLst>
              <a:ext uri="{FF2B5EF4-FFF2-40B4-BE49-F238E27FC236}">
                <a16:creationId xmlns:a16="http://schemas.microsoft.com/office/drawing/2014/main" id="{68AB6D95-9E45-DF44-9079-626B306A0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172" y="4515441"/>
            <a:ext cx="3485722" cy="4182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95A472A-7068-0742-AEDD-9988BFA4FE72}"/>
              </a:ext>
            </a:extLst>
          </p:cNvPr>
          <p:cNvSpPr txBox="1"/>
          <p:nvPr/>
        </p:nvSpPr>
        <p:spPr>
          <a:xfrm rot="16200000">
            <a:off x="-941398" y="6499519"/>
            <a:ext cx="3970319" cy="400110"/>
          </a:xfrm>
          <a:prstGeom prst="rect">
            <a:avLst/>
          </a:prstGeom>
          <a:solidFill>
            <a:srgbClr val="FF2600"/>
          </a:solidFill>
          <a:ln>
            <a:solidFill>
              <a:srgbClr val="FF26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80" dirty="0">
                <a:solidFill>
                  <a:srgbClr val="FFFFFF"/>
                </a:solidFill>
              </a:rPr>
              <a:t>Smart Lighting </a:t>
            </a:r>
            <a:r>
              <a:rPr lang="en-GB" sz="2000" dirty="0">
                <a:solidFill>
                  <a:srgbClr val="FFFFFF"/>
                </a:solidFill>
              </a:rPr>
              <a:t>Functions</a:t>
            </a:r>
          </a:p>
        </p:txBody>
      </p:sp>
    </p:spTree>
    <p:extLst>
      <p:ext uri="{BB962C8B-B14F-4D97-AF65-F5344CB8AC3E}">
        <p14:creationId xmlns:p14="http://schemas.microsoft.com/office/powerpoint/2010/main" val="256089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EB5E5C-633B-B54A-8ADE-31240B443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939" y="511770"/>
            <a:ext cx="8403962" cy="619634"/>
          </a:xfrm>
        </p:spPr>
        <p:txBody>
          <a:bodyPr/>
          <a:lstStyle/>
          <a:p>
            <a:r>
              <a:rPr lang="en-GB" sz="3200" dirty="0"/>
              <a:t>Human Centric Lighting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E2093221-C969-D74E-A081-978CE5FA669E}"/>
              </a:ext>
            </a:extLst>
          </p:cNvPr>
          <p:cNvSpPr txBox="1">
            <a:spLocks/>
          </p:cNvSpPr>
          <p:nvPr/>
        </p:nvSpPr>
        <p:spPr>
          <a:xfrm>
            <a:off x="736146" y="1912209"/>
            <a:ext cx="5664654" cy="551941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80"/>
              </a:buClr>
              <a:buFont typeface="Wingdings" charset="2"/>
              <a:buChar char="ü"/>
              <a:defRPr sz="2800">
                <a:solidFill>
                  <a:srgbClr val="2E71AD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80"/>
              </a:buClr>
              <a:buFont typeface="Wingdings" charset="2"/>
              <a:buChar char="ü"/>
              <a:defRPr sz="2400">
                <a:solidFill>
                  <a:srgbClr val="2E71AD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80"/>
              </a:buClr>
              <a:buFont typeface="Wingdings" charset="2"/>
              <a:buChar char="ü"/>
              <a:defRPr sz="2000">
                <a:solidFill>
                  <a:srgbClr val="2E71AD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80"/>
              </a:buClr>
              <a:buFont typeface="Wingdings" charset="2"/>
              <a:buChar char="ü"/>
              <a:defRPr>
                <a:solidFill>
                  <a:srgbClr val="2E71AD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80"/>
              </a:buClr>
              <a:buFont typeface="Wingdings" charset="2"/>
              <a:buChar char="ü"/>
              <a:defRPr>
                <a:solidFill>
                  <a:srgbClr val="2E71AD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80"/>
              </a:buClr>
              <a:buFont typeface="Wingdings" pitchFamily="-109" charset="2"/>
              <a:buChar char="ü"/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80"/>
              </a:buClr>
              <a:buFont typeface="Wingdings" pitchFamily="-109" charset="2"/>
              <a:buChar char="ü"/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80"/>
              </a:buClr>
              <a:buFont typeface="Wingdings" pitchFamily="-109" charset="2"/>
              <a:buChar char="ü"/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80"/>
              </a:buClr>
              <a:buFont typeface="Wingdings" pitchFamily="-109" charset="2"/>
              <a:buChar char="ü"/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2600"/>
              </a:buClr>
              <a:buSzPct val="60000"/>
              <a:buFont typeface="Lucida Grande" panose="020B0600040502020204" pitchFamily="34" charset="0"/>
              <a:buChar char="▶"/>
            </a:pPr>
            <a:r>
              <a:rPr lang="en-US" sz="1800" b="1" kern="0" dirty="0">
                <a:solidFill>
                  <a:schemeClr val="tx1">
                    <a:lumMod val="75000"/>
                  </a:schemeClr>
                </a:solidFill>
              </a:rPr>
              <a:t>Human Centric Lighting (HCL) </a:t>
            </a:r>
            <a:r>
              <a:rPr lang="en-US" sz="1800" kern="0" dirty="0">
                <a:solidFill>
                  <a:schemeClr val="accent4">
                    <a:lumMod val="25000"/>
                  </a:schemeClr>
                </a:solidFill>
              </a:rPr>
              <a:t>is becoming the next big step in lighting. Biologically effective lighting represents lighting systems that are appropriate to stimulate the biological organism, thus improving cognitive performance. </a:t>
            </a:r>
          </a:p>
          <a:p>
            <a:pPr>
              <a:buClr>
                <a:srgbClr val="FF2600"/>
              </a:buClr>
              <a:buSzPct val="60000"/>
              <a:buFont typeface="Lucida Grande" panose="020B0600040502020204" pitchFamily="34" charset="0"/>
              <a:buChar char="▶"/>
            </a:pPr>
            <a:endParaRPr lang="en-US" sz="1800" kern="0" dirty="0">
              <a:solidFill>
                <a:schemeClr val="accent4">
                  <a:lumMod val="25000"/>
                </a:schemeClr>
              </a:solidFill>
            </a:endParaRPr>
          </a:p>
          <a:p>
            <a:pPr>
              <a:buClr>
                <a:srgbClr val="FF2600"/>
              </a:buClr>
              <a:buSzPct val="60000"/>
              <a:buFont typeface="Lucida Grande" panose="020B0600040502020204" pitchFamily="34" charset="0"/>
              <a:buChar char="▶"/>
            </a:pPr>
            <a:endParaRPr lang="en-US" sz="1800" kern="0" dirty="0">
              <a:solidFill>
                <a:schemeClr val="accent4">
                  <a:lumMod val="25000"/>
                </a:schemeClr>
              </a:solidFill>
            </a:endParaRPr>
          </a:p>
          <a:p>
            <a:pPr>
              <a:buClr>
                <a:srgbClr val="FF2600"/>
              </a:buClr>
              <a:buSzPct val="60000"/>
              <a:buFont typeface="Lucida Grande" panose="020B0600040502020204" pitchFamily="34" charset="0"/>
              <a:buChar char="▶"/>
            </a:pPr>
            <a:r>
              <a:rPr lang="en-US" sz="1800" b="1" kern="0" dirty="0">
                <a:solidFill>
                  <a:schemeClr val="tx1">
                    <a:lumMod val="75000"/>
                  </a:schemeClr>
                </a:solidFill>
              </a:rPr>
              <a:t>Emotionally effective lighting</a:t>
            </a:r>
            <a:r>
              <a:rPr lang="en-US" sz="1800" kern="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800" kern="0" dirty="0">
                <a:solidFill>
                  <a:schemeClr val="accent4">
                    <a:lumMod val="25000"/>
                  </a:schemeClr>
                </a:solidFill>
              </a:rPr>
              <a:t>systems are designed to create emotionally stimulating environments and appealing atmospheres. Visual cues in design of a space aid us in our interactions with our surroundings. Using natural and electric lighting to illuminate objects in a space while minimizing negative effects such as glare and low contrast is the ultimate goal </a:t>
            </a:r>
          </a:p>
          <a:p>
            <a:pPr>
              <a:buClr>
                <a:srgbClr val="FF2600"/>
              </a:buClr>
              <a:buSzPct val="60000"/>
              <a:buFont typeface="Lucida Grande" panose="020B0600040502020204" pitchFamily="34" charset="0"/>
              <a:buChar char="▶"/>
            </a:pPr>
            <a:endParaRPr lang="en-US" sz="1800" kern="0" dirty="0"/>
          </a:p>
          <a:p>
            <a:pPr>
              <a:buClr>
                <a:srgbClr val="FF2600"/>
              </a:buClr>
              <a:buSzPct val="60000"/>
              <a:buFont typeface="Lucida Grande" panose="020B0600040502020204" pitchFamily="34" charset="0"/>
              <a:buChar char="▶"/>
            </a:pPr>
            <a:endParaRPr lang="en-US" sz="1800" kern="0" dirty="0"/>
          </a:p>
          <a:p>
            <a:pPr marL="0" indent="0">
              <a:buClr>
                <a:srgbClr val="FF2600"/>
              </a:buClr>
              <a:buSzPct val="60000"/>
              <a:buNone/>
            </a:pPr>
            <a:r>
              <a:rPr lang="en-US" sz="1800" b="1" kern="0" dirty="0">
                <a:solidFill>
                  <a:schemeClr val="accent4">
                    <a:lumMod val="50000"/>
                  </a:schemeClr>
                </a:solidFill>
              </a:rPr>
              <a:t>HCL enhances Elder’s &amp; disable’s life. </a:t>
            </a:r>
            <a:r>
              <a:rPr lang="en-US" sz="1800" kern="0" dirty="0">
                <a:solidFill>
                  <a:schemeClr val="accent4">
                    <a:lumMod val="50000"/>
                  </a:schemeClr>
                </a:solidFill>
              </a:rPr>
              <a:t>Smart Lighting systems can provide the best lighting conditions to elder or/and visually impaired persons in order to facilitate the every-days actions and life offering them the feeling of larger autonomy and security. </a:t>
            </a:r>
          </a:p>
          <a:p>
            <a:pPr>
              <a:buClr>
                <a:srgbClr val="FF00FF"/>
              </a:buClr>
              <a:buSzPct val="60000"/>
              <a:buFont typeface="Lucida Grande" panose="020B0600040502020204" pitchFamily="34" charset="0"/>
              <a:buChar char="▶"/>
            </a:pPr>
            <a:endParaRPr lang="en-US" sz="1800" kern="0" dirty="0"/>
          </a:p>
          <a:p>
            <a:pPr>
              <a:buClr>
                <a:srgbClr val="FF00FF"/>
              </a:buClr>
              <a:buSzPct val="60000"/>
              <a:buFont typeface="Lucida Grande" panose="020B0600040502020204" pitchFamily="34" charset="0"/>
              <a:buChar char="▶"/>
            </a:pPr>
            <a:endParaRPr lang="en-US" sz="1800" kern="0" dirty="0"/>
          </a:p>
        </p:txBody>
      </p:sp>
      <p:sp>
        <p:nvSpPr>
          <p:cNvPr id="7" name="ZoneTexte 5">
            <a:extLst>
              <a:ext uri="{FF2B5EF4-FFF2-40B4-BE49-F238E27FC236}">
                <a16:creationId xmlns:a16="http://schemas.microsoft.com/office/drawing/2014/main" id="{2434FEC0-9BC3-4040-80E1-E24461428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669" y="5604853"/>
            <a:ext cx="1861218" cy="80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fr-FR" sz="1551" dirty="0">
                <a:solidFill>
                  <a:srgbClr val="FF6600"/>
                </a:solidFill>
                <a:latin typeface="Avenir Book" charset="0"/>
                <a:ea typeface="Avenir Book" charset="0"/>
                <a:cs typeface="Avenir Book" charset="0"/>
              </a:rPr>
              <a:t>Light quantity and colour change during daytime</a:t>
            </a:r>
          </a:p>
        </p:txBody>
      </p:sp>
      <p:cxnSp>
        <p:nvCxnSpPr>
          <p:cNvPr id="11" name="Connecteur en angle 9">
            <a:extLst>
              <a:ext uri="{FF2B5EF4-FFF2-40B4-BE49-F238E27FC236}">
                <a16:creationId xmlns:a16="http://schemas.microsoft.com/office/drawing/2014/main" id="{946CD96C-30B9-C944-9DC8-4FE26515CA5A}"/>
              </a:ext>
            </a:extLst>
          </p:cNvPr>
          <p:cNvCxnSpPr>
            <a:cxnSpLocks noChangeShapeType="1"/>
            <a:stCxn id="19" idx="2"/>
            <a:endCxn id="7" idx="1"/>
          </p:cNvCxnSpPr>
          <p:nvPr/>
        </p:nvCxnSpPr>
        <p:spPr bwMode="auto">
          <a:xfrm rot="16200000" flipH="1">
            <a:off x="8471770" y="5683103"/>
            <a:ext cx="439536" cy="212261"/>
          </a:xfrm>
          <a:prstGeom prst="bentConnector2">
            <a:avLst/>
          </a:prstGeom>
          <a:ln>
            <a:headEnd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en angle 10">
            <a:extLst>
              <a:ext uri="{FF2B5EF4-FFF2-40B4-BE49-F238E27FC236}">
                <a16:creationId xmlns:a16="http://schemas.microsoft.com/office/drawing/2014/main" id="{6E3A5FCF-6C4B-4040-99F2-DC498D4574B8}"/>
              </a:ext>
            </a:extLst>
          </p:cNvPr>
          <p:cNvCxnSpPr>
            <a:cxnSpLocks noChangeShapeType="1"/>
            <a:stCxn id="20" idx="2"/>
            <a:endCxn id="7" idx="3"/>
          </p:cNvCxnSpPr>
          <p:nvPr/>
        </p:nvCxnSpPr>
        <p:spPr bwMode="auto">
          <a:xfrm rot="5400000">
            <a:off x="10571512" y="5656842"/>
            <a:ext cx="439536" cy="264785"/>
          </a:xfrm>
          <a:prstGeom prst="bentConnector2">
            <a:avLst/>
          </a:prstGeom>
          <a:ln>
            <a:solidFill>
              <a:srgbClr val="FF0000"/>
            </a:solidFill>
            <a:headEnd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F71A9896-CAF3-F046-A9E3-C23A93B8A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449" y="2561788"/>
            <a:ext cx="4526335" cy="181182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EAC629D-4656-034D-944B-7D193000AE3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608" y="6625777"/>
            <a:ext cx="2051961" cy="1338641"/>
          </a:xfrm>
          <a:prstGeom prst="rect">
            <a:avLst/>
          </a:prstGeom>
        </p:spPr>
      </p:pic>
      <p:cxnSp>
        <p:nvCxnSpPr>
          <p:cNvPr id="18" name="Connecteur en angle 10">
            <a:extLst>
              <a:ext uri="{FF2B5EF4-FFF2-40B4-BE49-F238E27FC236}">
                <a16:creationId xmlns:a16="http://schemas.microsoft.com/office/drawing/2014/main" id="{69E1A625-9EE5-864C-AE7E-12DDEA3D43A0}"/>
              </a:ext>
            </a:extLst>
          </p:cNvPr>
          <p:cNvCxnSpPr>
            <a:cxnSpLocks noChangeShapeType="1"/>
            <a:stCxn id="7" idx="2"/>
            <a:endCxn id="17" idx="3"/>
          </p:cNvCxnSpPr>
          <p:nvPr/>
        </p:nvCxnSpPr>
        <p:spPr bwMode="auto">
          <a:xfrm rot="5400000">
            <a:off x="9138951" y="6705770"/>
            <a:ext cx="881947" cy="296709"/>
          </a:xfrm>
          <a:prstGeom prst="bentConnector2">
            <a:avLst/>
          </a:prstGeom>
          <a:ln>
            <a:solidFill>
              <a:srgbClr val="00B050"/>
            </a:solidFill>
            <a:headEnd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ZoneTexte 6">
            <a:extLst>
              <a:ext uri="{FF2B5EF4-FFF2-40B4-BE49-F238E27FC236}">
                <a16:creationId xmlns:a16="http://schemas.microsoft.com/office/drawing/2014/main" id="{3832211D-F873-B64F-A863-3FF3068F1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9217" y="4522513"/>
            <a:ext cx="2372381" cy="104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altLang="fr-FR" sz="1551" b="1" dirty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rPr>
              <a:t>Sun at zenith:</a:t>
            </a:r>
          </a:p>
          <a:p>
            <a:r>
              <a:rPr lang="en-GB" altLang="fr-FR" sz="1551" dirty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rPr>
              <a:t>A lot of light</a:t>
            </a:r>
          </a:p>
          <a:p>
            <a:r>
              <a:rPr lang="en-GB" altLang="fr-FR" sz="1551" dirty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rPr>
              <a:t>High colour temperature</a:t>
            </a:r>
          </a:p>
          <a:p>
            <a:r>
              <a:rPr lang="en-GB" altLang="fr-FR" sz="1551" dirty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rPr>
              <a:t>Uniform light</a:t>
            </a:r>
          </a:p>
        </p:txBody>
      </p:sp>
      <p:sp>
        <p:nvSpPr>
          <p:cNvPr id="20" name="ZoneTexte 7">
            <a:extLst>
              <a:ext uri="{FF2B5EF4-FFF2-40B4-BE49-F238E27FC236}">
                <a16:creationId xmlns:a16="http://schemas.microsoft.com/office/drawing/2014/main" id="{AC704DA3-4046-FA47-B5FF-EE1FB0828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8740" y="4522513"/>
            <a:ext cx="2309863" cy="104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GB" altLang="fr-FR" sz="1551" b="1" dirty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rPr>
              <a:t>Sunset:</a:t>
            </a:r>
          </a:p>
          <a:p>
            <a:pPr algn="r"/>
            <a:r>
              <a:rPr lang="en-GB" altLang="fr-FR" sz="1551" dirty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rPr>
              <a:t>Less light</a:t>
            </a:r>
          </a:p>
          <a:p>
            <a:pPr algn="r"/>
            <a:r>
              <a:rPr lang="en-GB" altLang="fr-FR" sz="1551" dirty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rPr>
              <a:t>Low colour temperature</a:t>
            </a:r>
          </a:p>
          <a:p>
            <a:pPr algn="r"/>
            <a:r>
              <a:rPr lang="en-GB" altLang="fr-FR" sz="1551" dirty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rPr>
              <a:t>Shadows</a:t>
            </a:r>
          </a:p>
        </p:txBody>
      </p:sp>
      <p:pic>
        <p:nvPicPr>
          <p:cNvPr id="2050" name="Picture 2" descr="Healthy Light - LED Technology for Health and Care Applications">
            <a:hlinkClick r:id="rId5"/>
            <a:extLst>
              <a:ext uri="{FF2B5EF4-FFF2-40B4-BE49-F238E27FC236}">
                <a16:creationId xmlns:a16="http://schemas.microsoft.com/office/drawing/2014/main" id="{9FD5DE7B-7DE2-7748-AC2A-A8D279CA4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511" y="6504493"/>
            <a:ext cx="2144979" cy="157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Connecteur en angle 10">
            <a:extLst>
              <a:ext uri="{FF2B5EF4-FFF2-40B4-BE49-F238E27FC236}">
                <a16:creationId xmlns:a16="http://schemas.microsoft.com/office/drawing/2014/main" id="{1FC70BF8-2EC7-AB47-B6C8-55640E530F2A}"/>
              </a:ext>
            </a:extLst>
          </p:cNvPr>
          <p:cNvCxnSpPr>
            <a:cxnSpLocks noChangeShapeType="1"/>
            <a:stCxn id="7" idx="2"/>
            <a:endCxn id="2050" idx="1"/>
          </p:cNvCxnSpPr>
          <p:nvPr/>
        </p:nvCxnSpPr>
        <p:spPr bwMode="auto">
          <a:xfrm rot="16200000" flipH="1">
            <a:off x="9447046" y="6694382"/>
            <a:ext cx="879696" cy="317233"/>
          </a:xfrm>
          <a:prstGeom prst="bentConnector2">
            <a:avLst/>
          </a:prstGeom>
          <a:ln>
            <a:solidFill>
              <a:srgbClr val="00B050"/>
            </a:solidFill>
            <a:headEnd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AB8C2E4-42EF-1849-ABEE-BA53E9ABC791}"/>
              </a:ext>
            </a:extLst>
          </p:cNvPr>
          <p:cNvSpPr/>
          <p:nvPr/>
        </p:nvSpPr>
        <p:spPr bwMode="auto">
          <a:xfrm>
            <a:off x="611111" y="6691743"/>
            <a:ext cx="6154556" cy="191193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65035946">
                  <a:custGeom>
                    <a:avLst/>
                    <a:gdLst>
                      <a:gd name="connsiteX0" fmla="*/ 0 w 6154556"/>
                      <a:gd name="connsiteY0" fmla="*/ 0 h 1911930"/>
                      <a:gd name="connsiteX1" fmla="*/ 559505 w 6154556"/>
                      <a:gd name="connsiteY1" fmla="*/ 0 h 1911930"/>
                      <a:gd name="connsiteX2" fmla="*/ 934374 w 6154556"/>
                      <a:gd name="connsiteY2" fmla="*/ 0 h 1911930"/>
                      <a:gd name="connsiteX3" fmla="*/ 1370787 w 6154556"/>
                      <a:gd name="connsiteY3" fmla="*/ 0 h 1911930"/>
                      <a:gd name="connsiteX4" fmla="*/ 2053384 w 6154556"/>
                      <a:gd name="connsiteY4" fmla="*/ 0 h 1911930"/>
                      <a:gd name="connsiteX5" fmla="*/ 2551343 w 6154556"/>
                      <a:gd name="connsiteY5" fmla="*/ 0 h 1911930"/>
                      <a:gd name="connsiteX6" fmla="*/ 3233939 w 6154556"/>
                      <a:gd name="connsiteY6" fmla="*/ 0 h 1911930"/>
                      <a:gd name="connsiteX7" fmla="*/ 3670353 w 6154556"/>
                      <a:gd name="connsiteY7" fmla="*/ 0 h 1911930"/>
                      <a:gd name="connsiteX8" fmla="*/ 4168313 w 6154556"/>
                      <a:gd name="connsiteY8" fmla="*/ 0 h 1911930"/>
                      <a:gd name="connsiteX9" fmla="*/ 4789364 w 6154556"/>
                      <a:gd name="connsiteY9" fmla="*/ 0 h 1911930"/>
                      <a:gd name="connsiteX10" fmla="*/ 5287323 w 6154556"/>
                      <a:gd name="connsiteY10" fmla="*/ 0 h 1911930"/>
                      <a:gd name="connsiteX11" fmla="*/ 6154556 w 6154556"/>
                      <a:gd name="connsiteY11" fmla="*/ 0 h 1911930"/>
                      <a:gd name="connsiteX12" fmla="*/ 6154556 w 6154556"/>
                      <a:gd name="connsiteY12" fmla="*/ 439744 h 1911930"/>
                      <a:gd name="connsiteX13" fmla="*/ 6154556 w 6154556"/>
                      <a:gd name="connsiteY13" fmla="*/ 955965 h 1911930"/>
                      <a:gd name="connsiteX14" fmla="*/ 6154556 w 6154556"/>
                      <a:gd name="connsiteY14" fmla="*/ 1376590 h 1911930"/>
                      <a:gd name="connsiteX15" fmla="*/ 6154556 w 6154556"/>
                      <a:gd name="connsiteY15" fmla="*/ 1911930 h 1911930"/>
                      <a:gd name="connsiteX16" fmla="*/ 5595051 w 6154556"/>
                      <a:gd name="connsiteY16" fmla="*/ 1911930 h 1911930"/>
                      <a:gd name="connsiteX17" fmla="*/ 5097091 w 6154556"/>
                      <a:gd name="connsiteY17" fmla="*/ 1911930 h 1911930"/>
                      <a:gd name="connsiteX18" fmla="*/ 4476041 w 6154556"/>
                      <a:gd name="connsiteY18" fmla="*/ 1911930 h 1911930"/>
                      <a:gd name="connsiteX19" fmla="*/ 4101172 w 6154556"/>
                      <a:gd name="connsiteY19" fmla="*/ 1911930 h 1911930"/>
                      <a:gd name="connsiteX20" fmla="*/ 3541667 w 6154556"/>
                      <a:gd name="connsiteY20" fmla="*/ 1911930 h 1911930"/>
                      <a:gd name="connsiteX21" fmla="*/ 3105253 w 6154556"/>
                      <a:gd name="connsiteY21" fmla="*/ 1911930 h 1911930"/>
                      <a:gd name="connsiteX22" fmla="*/ 2545748 w 6154556"/>
                      <a:gd name="connsiteY22" fmla="*/ 1911930 h 1911930"/>
                      <a:gd name="connsiteX23" fmla="*/ 1986243 w 6154556"/>
                      <a:gd name="connsiteY23" fmla="*/ 1911930 h 1911930"/>
                      <a:gd name="connsiteX24" fmla="*/ 1365192 w 6154556"/>
                      <a:gd name="connsiteY24" fmla="*/ 1911930 h 1911930"/>
                      <a:gd name="connsiteX25" fmla="*/ 682596 w 6154556"/>
                      <a:gd name="connsiteY25" fmla="*/ 1911930 h 1911930"/>
                      <a:gd name="connsiteX26" fmla="*/ 0 w 6154556"/>
                      <a:gd name="connsiteY26" fmla="*/ 1911930 h 1911930"/>
                      <a:gd name="connsiteX27" fmla="*/ 0 w 6154556"/>
                      <a:gd name="connsiteY27" fmla="*/ 1414828 h 1911930"/>
                      <a:gd name="connsiteX28" fmla="*/ 0 w 6154556"/>
                      <a:gd name="connsiteY28" fmla="*/ 898607 h 1911930"/>
                      <a:gd name="connsiteX29" fmla="*/ 0 w 6154556"/>
                      <a:gd name="connsiteY29" fmla="*/ 439744 h 1911930"/>
                      <a:gd name="connsiteX30" fmla="*/ 0 w 6154556"/>
                      <a:gd name="connsiteY30" fmla="*/ 0 h 1911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6154556" h="1911930" extrusionOk="0">
                        <a:moveTo>
                          <a:pt x="0" y="0"/>
                        </a:moveTo>
                        <a:cubicBezTo>
                          <a:pt x="187815" y="-31864"/>
                          <a:pt x="367749" y="6686"/>
                          <a:pt x="559505" y="0"/>
                        </a:cubicBezTo>
                        <a:cubicBezTo>
                          <a:pt x="751261" y="-6686"/>
                          <a:pt x="816566" y="7817"/>
                          <a:pt x="934374" y="0"/>
                        </a:cubicBezTo>
                        <a:cubicBezTo>
                          <a:pt x="1052182" y="-7817"/>
                          <a:pt x="1240669" y="20480"/>
                          <a:pt x="1370787" y="0"/>
                        </a:cubicBezTo>
                        <a:cubicBezTo>
                          <a:pt x="1500905" y="-20480"/>
                          <a:pt x="1772200" y="14783"/>
                          <a:pt x="2053384" y="0"/>
                        </a:cubicBezTo>
                        <a:cubicBezTo>
                          <a:pt x="2334568" y="-14783"/>
                          <a:pt x="2320017" y="21391"/>
                          <a:pt x="2551343" y="0"/>
                        </a:cubicBezTo>
                        <a:cubicBezTo>
                          <a:pt x="2782669" y="-21391"/>
                          <a:pt x="3045760" y="45466"/>
                          <a:pt x="3233939" y="0"/>
                        </a:cubicBezTo>
                        <a:cubicBezTo>
                          <a:pt x="3422118" y="-45466"/>
                          <a:pt x="3540985" y="46572"/>
                          <a:pt x="3670353" y="0"/>
                        </a:cubicBezTo>
                        <a:cubicBezTo>
                          <a:pt x="3799721" y="-46572"/>
                          <a:pt x="4004875" y="39381"/>
                          <a:pt x="4168313" y="0"/>
                        </a:cubicBezTo>
                        <a:cubicBezTo>
                          <a:pt x="4331751" y="-39381"/>
                          <a:pt x="4635262" y="43453"/>
                          <a:pt x="4789364" y="0"/>
                        </a:cubicBezTo>
                        <a:cubicBezTo>
                          <a:pt x="4943466" y="-43453"/>
                          <a:pt x="5108609" y="33501"/>
                          <a:pt x="5287323" y="0"/>
                        </a:cubicBezTo>
                        <a:cubicBezTo>
                          <a:pt x="5466037" y="-33501"/>
                          <a:pt x="5879960" y="70885"/>
                          <a:pt x="6154556" y="0"/>
                        </a:cubicBezTo>
                        <a:cubicBezTo>
                          <a:pt x="6206310" y="136377"/>
                          <a:pt x="6142190" y="251829"/>
                          <a:pt x="6154556" y="439744"/>
                        </a:cubicBezTo>
                        <a:cubicBezTo>
                          <a:pt x="6166922" y="627659"/>
                          <a:pt x="6129803" y="817900"/>
                          <a:pt x="6154556" y="955965"/>
                        </a:cubicBezTo>
                        <a:cubicBezTo>
                          <a:pt x="6179309" y="1094030"/>
                          <a:pt x="6122126" y="1256695"/>
                          <a:pt x="6154556" y="1376590"/>
                        </a:cubicBezTo>
                        <a:cubicBezTo>
                          <a:pt x="6186986" y="1496486"/>
                          <a:pt x="6152066" y="1731365"/>
                          <a:pt x="6154556" y="1911930"/>
                        </a:cubicBezTo>
                        <a:cubicBezTo>
                          <a:pt x="6007927" y="1917772"/>
                          <a:pt x="5838802" y="1903331"/>
                          <a:pt x="5595051" y="1911930"/>
                        </a:cubicBezTo>
                        <a:cubicBezTo>
                          <a:pt x="5351301" y="1920529"/>
                          <a:pt x="5213350" y="1885672"/>
                          <a:pt x="5097091" y="1911930"/>
                        </a:cubicBezTo>
                        <a:cubicBezTo>
                          <a:pt x="4980832" y="1938188"/>
                          <a:pt x="4698824" y="1909734"/>
                          <a:pt x="4476041" y="1911930"/>
                        </a:cubicBezTo>
                        <a:cubicBezTo>
                          <a:pt x="4253258" y="1914126"/>
                          <a:pt x="4287152" y="1892256"/>
                          <a:pt x="4101172" y="1911930"/>
                        </a:cubicBezTo>
                        <a:cubicBezTo>
                          <a:pt x="3915192" y="1931604"/>
                          <a:pt x="3695223" y="1890087"/>
                          <a:pt x="3541667" y="1911930"/>
                        </a:cubicBezTo>
                        <a:cubicBezTo>
                          <a:pt x="3388111" y="1933773"/>
                          <a:pt x="3272395" y="1880922"/>
                          <a:pt x="3105253" y="1911930"/>
                        </a:cubicBezTo>
                        <a:cubicBezTo>
                          <a:pt x="2938111" y="1942938"/>
                          <a:pt x="2819663" y="1890001"/>
                          <a:pt x="2545748" y="1911930"/>
                        </a:cubicBezTo>
                        <a:cubicBezTo>
                          <a:pt x="2271834" y="1933859"/>
                          <a:pt x="2227508" y="1856654"/>
                          <a:pt x="1986243" y="1911930"/>
                        </a:cubicBezTo>
                        <a:cubicBezTo>
                          <a:pt x="1744979" y="1967206"/>
                          <a:pt x="1635273" y="1842685"/>
                          <a:pt x="1365192" y="1911930"/>
                        </a:cubicBezTo>
                        <a:cubicBezTo>
                          <a:pt x="1095111" y="1981175"/>
                          <a:pt x="893400" y="1838220"/>
                          <a:pt x="682596" y="1911930"/>
                        </a:cubicBezTo>
                        <a:cubicBezTo>
                          <a:pt x="471792" y="1985640"/>
                          <a:pt x="252961" y="1907563"/>
                          <a:pt x="0" y="1911930"/>
                        </a:cubicBezTo>
                        <a:cubicBezTo>
                          <a:pt x="-25919" y="1707540"/>
                          <a:pt x="51568" y="1561216"/>
                          <a:pt x="0" y="1414828"/>
                        </a:cubicBezTo>
                        <a:cubicBezTo>
                          <a:pt x="-51568" y="1268440"/>
                          <a:pt x="28630" y="1126389"/>
                          <a:pt x="0" y="898607"/>
                        </a:cubicBezTo>
                        <a:cubicBezTo>
                          <a:pt x="-28630" y="670825"/>
                          <a:pt x="29992" y="532728"/>
                          <a:pt x="0" y="439744"/>
                        </a:cubicBezTo>
                        <a:cubicBezTo>
                          <a:pt x="-29992" y="346760"/>
                          <a:pt x="21396" y="20945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6435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5C8D12-7D8A-FA45-B0EC-7D815ADAD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727" y="449108"/>
            <a:ext cx="9622071" cy="616510"/>
          </a:xfrm>
        </p:spPr>
        <p:txBody>
          <a:bodyPr/>
          <a:lstStyle/>
          <a:p>
            <a:r>
              <a:rPr lang="en-GB" dirty="0"/>
              <a:t>Lighting, an IoT system’s component…</a:t>
            </a:r>
          </a:p>
        </p:txBody>
      </p:sp>
      <p:pic>
        <p:nvPicPr>
          <p:cNvPr id="4" name="Picture 2" descr="ésultat de recherche d'images pour &quot;smart city lighting&quot;">
            <a:extLst>
              <a:ext uri="{FF2B5EF4-FFF2-40B4-BE49-F238E27FC236}">
                <a16:creationId xmlns:a16="http://schemas.microsoft.com/office/drawing/2014/main" id="{F537A94A-2CD0-F64C-8750-2984A4289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322" y="1954769"/>
            <a:ext cx="4744573" cy="322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C60F7C-54F9-F24B-A802-93824DD7044D}"/>
              </a:ext>
            </a:extLst>
          </p:cNvPr>
          <p:cNvSpPr/>
          <p:nvPr/>
        </p:nvSpPr>
        <p:spPr>
          <a:xfrm>
            <a:off x="536705" y="1857787"/>
            <a:ext cx="6173019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8353" indent="-178351">
              <a:buClr>
                <a:srgbClr val="FF2600"/>
              </a:buClr>
              <a:buSzPct val="60000"/>
              <a:buFont typeface="Lucida Grande" panose="020B0600040502020204" pitchFamily="34" charset="0"/>
              <a:buChar char="▶"/>
            </a:pPr>
            <a:r>
              <a:rPr lang="en-US" sz="1800" b="1" kern="0" dirty="0">
                <a:solidFill>
                  <a:schemeClr val="tx1">
                    <a:lumMod val="75000"/>
                  </a:schemeClr>
                </a:solidFill>
                <a:latin typeface="Avenir Book" charset="0"/>
              </a:rPr>
              <a:t>A connected lighting system can be used as basis for connecting communicating objects </a:t>
            </a:r>
            <a:r>
              <a:rPr lang="en-US" sz="1800" kern="0" dirty="0">
                <a:solidFill>
                  <a:schemeClr val="accent4">
                    <a:lumMod val="25000"/>
                  </a:schemeClr>
                </a:solidFill>
                <a:latin typeface="Avenir Book" charset="0"/>
              </a:rPr>
              <a:t>thanks to visual light communication (VLC) and </a:t>
            </a:r>
            <a:r>
              <a:rPr lang="en-US" sz="1800" kern="0" dirty="0" err="1">
                <a:solidFill>
                  <a:schemeClr val="accent4">
                    <a:lumMod val="25000"/>
                  </a:schemeClr>
                </a:solidFill>
                <a:latin typeface="Avenir Book" charset="0"/>
              </a:rPr>
              <a:t>LiFi</a:t>
            </a:r>
            <a:r>
              <a:rPr lang="en-US" sz="1800" kern="0" dirty="0">
                <a:solidFill>
                  <a:schemeClr val="accent4">
                    <a:lumMod val="25000"/>
                  </a:schemeClr>
                </a:solidFill>
                <a:latin typeface="Avenir Book" charset="0"/>
              </a:rPr>
              <a:t> functionalities. Objects can communicate between them or/and a central system. VLC/</a:t>
            </a:r>
            <a:r>
              <a:rPr lang="en-US" sz="1800" kern="0" dirty="0" err="1">
                <a:solidFill>
                  <a:schemeClr val="accent4">
                    <a:lumMod val="25000"/>
                  </a:schemeClr>
                </a:solidFill>
                <a:latin typeface="Avenir Book" charset="0"/>
              </a:rPr>
              <a:t>LiFi</a:t>
            </a:r>
            <a:r>
              <a:rPr lang="en-US" sz="1800" kern="0" dirty="0">
                <a:solidFill>
                  <a:schemeClr val="accent4">
                    <a:lumMod val="25000"/>
                  </a:schemeClr>
                </a:solidFill>
                <a:latin typeface="Avenir Book" charset="0"/>
              </a:rPr>
              <a:t> offer a large band-pass to allow large data flows. A lighting network forms a dense mesh that can be used s for various applications &amp; services</a:t>
            </a:r>
          </a:p>
          <a:p>
            <a:pPr marL="188353" indent="-178351">
              <a:buClr>
                <a:srgbClr val="FF2600"/>
              </a:buClr>
              <a:buSzPct val="60000"/>
              <a:buFont typeface="Lucida Grande" panose="020B0600040502020204" pitchFamily="34" charset="0"/>
              <a:buChar char="▶"/>
            </a:pPr>
            <a:endParaRPr lang="en-US" sz="1800" kern="0" dirty="0">
              <a:solidFill>
                <a:srgbClr val="2E71AD"/>
              </a:solidFill>
              <a:latin typeface="Avenir Book" charset="0"/>
            </a:endParaRPr>
          </a:p>
          <a:p>
            <a:pPr marL="188353" indent="-178351">
              <a:buClr>
                <a:srgbClr val="FF2600"/>
              </a:buClr>
              <a:buSzPct val="60000"/>
              <a:buFont typeface="Lucida Grande" panose="020B0600040502020204" pitchFamily="34" charset="0"/>
              <a:buChar char="▶"/>
            </a:pPr>
            <a:endParaRPr lang="en-US" sz="1800" kern="0" dirty="0">
              <a:solidFill>
                <a:srgbClr val="2E71AD"/>
              </a:solidFill>
              <a:latin typeface="Avenir Book" charset="0"/>
            </a:endParaRPr>
          </a:p>
          <a:p>
            <a:pPr marL="188353" indent="-178351">
              <a:buClr>
                <a:srgbClr val="FF2600"/>
              </a:buClr>
              <a:buSzPct val="60000"/>
              <a:buFont typeface="Lucida Grande" panose="020B0600040502020204" pitchFamily="34" charset="0"/>
              <a:buChar char="▶"/>
            </a:pPr>
            <a:endParaRPr lang="en-US" sz="1800" kern="0" dirty="0">
              <a:solidFill>
                <a:srgbClr val="2E71AD"/>
              </a:solidFill>
              <a:latin typeface="Avenir Book" charset="0"/>
            </a:endParaRPr>
          </a:p>
          <a:p>
            <a:pPr marL="188353" indent="-178351">
              <a:buClr>
                <a:srgbClr val="FF2600"/>
              </a:buClr>
              <a:buSzPct val="60000"/>
              <a:buFont typeface="Lucida Grande" panose="020B0600040502020204" pitchFamily="34" charset="0"/>
              <a:buChar char="▶"/>
            </a:pPr>
            <a:r>
              <a:rPr lang="en-US" sz="1800" b="1" kern="0" dirty="0">
                <a:solidFill>
                  <a:schemeClr val="tx1">
                    <a:lumMod val="75000"/>
                  </a:schemeClr>
                </a:solidFill>
                <a:latin typeface="Avenir Book" charset="0"/>
              </a:rPr>
              <a:t>Illumination will become a sub-function of a more complex ICT  (Information Communication Technology) system</a:t>
            </a:r>
            <a:r>
              <a:rPr lang="en-US" sz="1800" b="1" kern="0" dirty="0">
                <a:latin typeface="Avenir Book" charset="0"/>
              </a:rPr>
              <a:t>, </a:t>
            </a:r>
            <a:r>
              <a:rPr lang="en-US" sz="1800" kern="0" dirty="0">
                <a:solidFill>
                  <a:schemeClr val="accent4">
                    <a:lumMod val="25000"/>
                  </a:schemeClr>
                </a:solidFill>
                <a:latin typeface="Avenir Book" charset="0"/>
              </a:rPr>
              <a:t>which will be a sub-system in the Internet-of-Things (IoT) global system. Light will be the vector of new services and carrier of dataflows that will spawn additional products</a:t>
            </a:r>
          </a:p>
          <a:p>
            <a:pPr marL="10002">
              <a:buClr>
                <a:srgbClr val="FF2600"/>
              </a:buClr>
              <a:buSzPct val="60000"/>
            </a:pPr>
            <a:endParaRPr lang="en-US" sz="1800" kern="0" dirty="0">
              <a:solidFill>
                <a:srgbClr val="2E71AD"/>
              </a:solidFill>
              <a:latin typeface="Avenir Book" charset="0"/>
            </a:endParaRPr>
          </a:p>
          <a:p>
            <a:pPr marL="188353" indent="-178351">
              <a:buClr>
                <a:srgbClr val="FF2600"/>
              </a:buClr>
              <a:buSzPct val="60000"/>
              <a:buFont typeface="Lucida Grande" panose="020B0600040502020204" pitchFamily="34" charset="0"/>
              <a:buChar char="▶"/>
            </a:pPr>
            <a:endParaRPr lang="en-US" sz="1800" kern="0" dirty="0">
              <a:solidFill>
                <a:srgbClr val="2E71AD"/>
              </a:solidFill>
              <a:latin typeface="Avenir Book" charset="0"/>
            </a:endParaRPr>
          </a:p>
          <a:p>
            <a:pPr marL="10002">
              <a:buClr>
                <a:srgbClr val="FF2600"/>
              </a:buClr>
              <a:buSzPct val="60000"/>
            </a:pPr>
            <a:r>
              <a:rPr lang="en-US" sz="1800" b="1" kern="0" dirty="0">
                <a:solidFill>
                  <a:schemeClr val="accent4">
                    <a:lumMod val="50000"/>
                  </a:schemeClr>
                </a:solidFill>
                <a:latin typeface="Avenir Book" charset="0"/>
              </a:rPr>
              <a:t>According to market research, Li-Fi and in general VLC are expected to garner US$ 115 billion by 2022</a:t>
            </a:r>
            <a:r>
              <a:rPr lang="en-US" sz="1800" kern="0" dirty="0">
                <a:solidFill>
                  <a:schemeClr val="accent4">
                    <a:lumMod val="50000"/>
                  </a:schemeClr>
                </a:solidFill>
                <a:latin typeface="Avenir Book" charset="0"/>
              </a:rPr>
              <a:t>, registering a CAGR of 116,8% during the forecast period 2016 – 2022. US host important national lighting and ICT related industries that smart lighting technologies development will contribute in consolidating world leader position in that segments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AA341F2-7927-3549-809B-A4B2B57BD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762" y="5504939"/>
            <a:ext cx="4863998" cy="334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2D97A8-7F50-0043-AF54-6C2CEF1B1B67}"/>
              </a:ext>
            </a:extLst>
          </p:cNvPr>
          <p:cNvSpPr/>
          <p:nvPr/>
        </p:nvSpPr>
        <p:spPr bwMode="auto">
          <a:xfrm>
            <a:off x="404840" y="6691743"/>
            <a:ext cx="6744105" cy="214169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425680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5587" y="402446"/>
            <a:ext cx="10850574" cy="720090"/>
          </a:xfrm>
        </p:spPr>
        <p:txBody>
          <a:bodyPr/>
          <a:lstStyle/>
          <a:p>
            <a:r>
              <a:rPr lang="en-GB" sz="3200" dirty="0"/>
              <a:t>The ultimate solution: </a:t>
            </a:r>
            <a:br>
              <a:rPr lang="en-GB" dirty="0"/>
            </a:br>
            <a:r>
              <a:rPr lang="en-GB" sz="2400" dirty="0"/>
              <a:t>the “right human-centric smart lighting” concept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679AD748-738E-9D4E-828A-3665B360303F}"/>
              </a:ext>
            </a:extLst>
          </p:cNvPr>
          <p:cNvSpPr txBox="1">
            <a:spLocks/>
          </p:cNvSpPr>
          <p:nvPr/>
        </p:nvSpPr>
        <p:spPr bwMode="auto">
          <a:xfrm>
            <a:off x="7088355" y="2474755"/>
            <a:ext cx="5269671" cy="128476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80"/>
              </a:buClr>
              <a:buFont typeface="Wingdings" charset="2"/>
              <a:buChar char="ü"/>
              <a:defRPr sz="2800">
                <a:solidFill>
                  <a:srgbClr val="2E71AD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80"/>
              </a:buClr>
              <a:buFont typeface="Wingdings" charset="2"/>
              <a:buChar char="ü"/>
              <a:defRPr sz="2400">
                <a:solidFill>
                  <a:srgbClr val="2E71AD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80"/>
              </a:buClr>
              <a:buFont typeface="Wingdings" charset="2"/>
              <a:buChar char="ü"/>
              <a:defRPr sz="2000">
                <a:solidFill>
                  <a:srgbClr val="2E71AD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80"/>
              </a:buClr>
              <a:buFont typeface="Wingdings" charset="2"/>
              <a:buChar char="ü"/>
              <a:defRPr>
                <a:solidFill>
                  <a:srgbClr val="2E71AD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80"/>
              </a:buClr>
              <a:buFont typeface="Wingdings" charset="2"/>
              <a:buChar char="ü"/>
              <a:defRPr>
                <a:solidFill>
                  <a:srgbClr val="2E71AD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80"/>
              </a:buClr>
              <a:buFont typeface="Wingdings" pitchFamily="-109" charset="2"/>
              <a:buChar char="ü"/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80"/>
              </a:buClr>
              <a:buFont typeface="Wingdings" pitchFamily="-109" charset="2"/>
              <a:buChar char="ü"/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80"/>
              </a:buClr>
              <a:buFont typeface="Wingdings" pitchFamily="-109" charset="2"/>
              <a:buChar char="ü"/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80"/>
              </a:buClr>
              <a:buFont typeface="Wingdings" pitchFamily="-109" charset="2"/>
              <a:buChar char="ü"/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2600"/>
              </a:buClr>
              <a:buSzPct val="60000"/>
              <a:buFont typeface="Lucida Grande" panose="020B0600040502020204" pitchFamily="34" charset="0"/>
              <a:buChar char="▶"/>
            </a:pPr>
            <a:r>
              <a:rPr lang="en-US" sz="2520" b="1" kern="0" dirty="0">
                <a:solidFill>
                  <a:schemeClr val="tx1"/>
                </a:solidFill>
                <a:latin typeface="Avenir Book" panose="02000503020000020003" pitchFamily="2" charset="0"/>
              </a:rPr>
              <a:t>Light-up smart, where it is needed, when it is necessary and as best as possible!</a:t>
            </a:r>
          </a:p>
          <a:p>
            <a:pPr>
              <a:buClr>
                <a:srgbClr val="FF2600"/>
              </a:buClr>
            </a:pPr>
            <a:endParaRPr lang="en-US" sz="2940" kern="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15E25761-9936-A44D-9B86-6C46F3681F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6360966"/>
              </p:ext>
            </p:extLst>
          </p:nvPr>
        </p:nvGraphicFramePr>
        <p:xfrm>
          <a:off x="5377976" y="4114801"/>
          <a:ext cx="7673006" cy="4449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3DAEA0E1-BF4E-6F46-B2D8-77046549F2ED}"/>
              </a:ext>
            </a:extLst>
          </p:cNvPr>
          <p:cNvSpPr/>
          <p:nvPr/>
        </p:nvSpPr>
        <p:spPr>
          <a:xfrm>
            <a:off x="2275320" y="2845062"/>
            <a:ext cx="4541116" cy="111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23" i="1" dirty="0">
                <a:solidFill>
                  <a:schemeClr val="accent4">
                    <a:lumMod val="10000"/>
                  </a:schemeClr>
                </a:solidFill>
                <a:latin typeface="Avenir Book" panose="02000503020000020003" pitchFamily="2" charset="0"/>
              </a:rPr>
              <a:t>Illuminate doesn’t mean ”flood" objects, people or buildings with light!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12C87F-CE3C-684E-904F-88F68E572674}"/>
              </a:ext>
            </a:extLst>
          </p:cNvPr>
          <p:cNvSpPr/>
          <p:nvPr/>
        </p:nvSpPr>
        <p:spPr>
          <a:xfrm>
            <a:off x="459644" y="4800600"/>
            <a:ext cx="5386974" cy="3513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23" i="1" dirty="0">
                <a:latin typeface="Avenir Book" panose="02000503020000020003" pitchFamily="2" charset="0"/>
              </a:rPr>
              <a:t>Smart Lighting development contributes to several world’s grand challenges</a:t>
            </a:r>
          </a:p>
          <a:p>
            <a:endParaRPr lang="en-US" sz="2223" i="1" dirty="0">
              <a:latin typeface="Avenir Book" panose="02000503020000020003" pitchFamily="2" charset="0"/>
            </a:endParaRPr>
          </a:p>
          <a:p>
            <a:pPr marL="300031" indent="-300031">
              <a:buClr>
                <a:srgbClr val="FF2600"/>
              </a:buClr>
              <a:buSzPct val="60000"/>
              <a:buFont typeface="Lucida Grande" panose="020B0600040502020204" pitchFamily="34" charset="0"/>
              <a:buChar char="▶"/>
            </a:pPr>
            <a:r>
              <a:rPr lang="en-US" sz="2223" kern="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Contribute to Energy savings</a:t>
            </a:r>
          </a:p>
          <a:p>
            <a:pPr marL="300031" indent="-300031">
              <a:buClr>
                <a:srgbClr val="FF2600"/>
              </a:buClr>
              <a:buSzPct val="60000"/>
              <a:buFont typeface="Lucida Grande" panose="020B0600040502020204" pitchFamily="34" charset="0"/>
              <a:buChar char="▶"/>
            </a:pPr>
            <a:r>
              <a:rPr lang="en-US" sz="2223" kern="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Contribute to Healthy working environments and high task performance</a:t>
            </a:r>
          </a:p>
          <a:p>
            <a:pPr marL="300031" indent="-300031">
              <a:buClr>
                <a:srgbClr val="FF2600"/>
              </a:buClr>
              <a:buSzPct val="60000"/>
              <a:buFont typeface="Lucida Grande" panose="020B0600040502020204" pitchFamily="34" charset="0"/>
              <a:buChar char="▶"/>
            </a:pPr>
            <a:r>
              <a:rPr lang="en-US" sz="2223" kern="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Contribute to Silver Economy</a:t>
            </a:r>
          </a:p>
          <a:p>
            <a:pPr marL="300031" indent="-300031">
              <a:buClr>
                <a:srgbClr val="FF2600"/>
              </a:buClr>
              <a:buSzPct val="60000"/>
              <a:buFont typeface="Lucida Grande" panose="020B0600040502020204" pitchFamily="34" charset="0"/>
              <a:buChar char="▶"/>
            </a:pPr>
            <a:r>
              <a:rPr lang="en-US" sz="2223" kern="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Contribute to Lighting and IT industry rise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62F66B8-49FE-C341-96C5-F33759DF9C6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6" y="2078160"/>
            <a:ext cx="2036641" cy="2036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WARNING danger sign word text as stencil with yellow and black stripes  painted over concrete wall cement texture background. Concept image for  caution, dangerous area and hazard. - Acheter cette illustration libre">
            <a:hlinkClick r:id="rId9"/>
            <a:extLst>
              <a:ext uri="{FF2B5EF4-FFF2-40B4-BE49-F238E27FC236}">
                <a16:creationId xmlns:a16="http://schemas.microsoft.com/office/drawing/2014/main" id="{99768DCC-59EF-AE46-A451-CAC46C71C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16" y="2167093"/>
            <a:ext cx="1011170" cy="67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40C8D1-9427-DD4A-9238-817D35F2EABE}"/>
              </a:ext>
            </a:extLst>
          </p:cNvPr>
          <p:cNvSpPr/>
          <p:nvPr/>
        </p:nvSpPr>
        <p:spPr>
          <a:xfrm>
            <a:off x="7060874" y="2038445"/>
            <a:ext cx="16642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Avenir Book" panose="02000503020000020003" pitchFamily="2" charset="0"/>
              </a:rPr>
              <a:t>The solution:</a:t>
            </a:r>
            <a:endParaRPr lang="fr-FR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8261007"/>
      </p:ext>
    </p:extLst>
  </p:cSld>
  <p:clrMapOvr>
    <a:masterClrMapping/>
  </p:clrMapOvr>
  <p:transition advTm="12421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36AD30-6EF7-4149-AAC8-D27B3D581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019" y="281086"/>
            <a:ext cx="8943920" cy="985999"/>
          </a:xfrm>
        </p:spPr>
        <p:txBody>
          <a:bodyPr/>
          <a:lstStyle/>
          <a:p>
            <a:r>
              <a:rPr lang="en-GB" sz="3200" dirty="0"/>
              <a:t>To achieve that objective cross-discipline efforts are required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2697F96D-3969-1E4E-8EC6-BE5E9BC7754F}"/>
              </a:ext>
            </a:extLst>
          </p:cNvPr>
          <p:cNvGrpSpPr/>
          <p:nvPr/>
        </p:nvGrpSpPr>
        <p:grpSpPr>
          <a:xfrm>
            <a:off x="1947337" y="4357468"/>
            <a:ext cx="7902527" cy="1698674"/>
            <a:chOff x="405912" y="2936631"/>
            <a:chExt cx="7526216" cy="1617785"/>
          </a:xfrm>
        </p:grpSpPr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CCEB1F25-37C9-E643-AFCA-19FEAA2385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-16119" y="3358662"/>
              <a:ext cx="1617785" cy="773723"/>
            </a:xfrm>
            <a:prstGeom prst="ellipse">
              <a:avLst/>
            </a:prstGeom>
            <a:solidFill>
              <a:schemeClr val="tx2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738554">
                <a:defRPr/>
              </a:pPr>
              <a:r>
                <a:rPr lang="en-GB" sz="1746" dirty="0">
                  <a:solidFill>
                    <a:schemeClr val="accent4">
                      <a:lumMod val="25000"/>
                    </a:schemeClr>
                  </a:solidFill>
                  <a:latin typeface="Avenir Next" panose="020B0503020202020204" pitchFamily="34" charset="0"/>
                </a:rPr>
                <a:t>What is the</a:t>
              </a:r>
            </a:p>
            <a:p>
              <a:pPr algn="ctr" defTabSz="738554">
                <a:defRPr/>
              </a:pPr>
              <a:r>
                <a:rPr lang="en-GB" sz="1746" dirty="0">
                  <a:solidFill>
                    <a:schemeClr val="accent4">
                      <a:lumMod val="25000"/>
                    </a:schemeClr>
                  </a:solidFill>
                  <a:latin typeface="Avenir Next" panose="020B0503020202020204" pitchFamily="34" charset="0"/>
                </a:rPr>
                <a:t>target ?</a:t>
              </a:r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3BF34D99-181C-C548-B29B-22021FA337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600000">
              <a:off x="6314343" y="3377712"/>
              <a:ext cx="1617785" cy="773723"/>
            </a:xfrm>
            <a:prstGeom prst="ellipse">
              <a:avLst/>
            </a:prstGeom>
            <a:solidFill>
              <a:schemeClr val="tx2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738554">
                <a:defRPr/>
              </a:pPr>
              <a:r>
                <a:rPr lang="en-GB" sz="1470" dirty="0">
                  <a:solidFill>
                    <a:schemeClr val="accent4">
                      <a:lumMod val="25000"/>
                    </a:schemeClr>
                  </a:solidFill>
                  <a:latin typeface="Avenir Next" panose="020B0503020202020204" pitchFamily="34" charset="0"/>
                </a:rPr>
                <a:t>Innovative</a:t>
              </a:r>
            </a:p>
            <a:p>
              <a:pPr algn="ctr" defTabSz="738554">
                <a:defRPr/>
              </a:pPr>
              <a:r>
                <a:rPr lang="en-GB" sz="1470" dirty="0">
                  <a:solidFill>
                    <a:schemeClr val="accent4">
                      <a:lumMod val="25000"/>
                    </a:schemeClr>
                  </a:solidFill>
                  <a:latin typeface="Avenir Next" panose="020B0503020202020204" pitchFamily="34" charset="0"/>
                </a:rPr>
                <a:t>Lighting</a:t>
              </a:r>
            </a:p>
            <a:p>
              <a:pPr algn="ctr" defTabSz="738554">
                <a:defRPr/>
              </a:pPr>
              <a:r>
                <a:rPr lang="en-GB" sz="1470" dirty="0">
                  <a:solidFill>
                    <a:schemeClr val="accent4">
                      <a:lumMod val="25000"/>
                    </a:schemeClr>
                  </a:solidFill>
                  <a:latin typeface="Avenir Next" panose="020B0503020202020204" pitchFamily="34" charset="0"/>
                </a:rPr>
                <a:t>Systems</a:t>
              </a:r>
            </a:p>
          </p:txBody>
        </p:sp>
        <p:cxnSp>
          <p:nvCxnSpPr>
            <p:cNvPr id="6" name="AutoShape 6">
              <a:extLst>
                <a:ext uri="{FF2B5EF4-FFF2-40B4-BE49-F238E27FC236}">
                  <a16:creationId xmlns:a16="http://schemas.microsoft.com/office/drawing/2014/main" id="{D18BE492-B1A8-6448-BCDE-05F1B54DFE90}"/>
                </a:ext>
              </a:extLst>
            </p:cNvPr>
            <p:cNvCxnSpPr>
              <a:cxnSpLocks noChangeShapeType="1"/>
              <a:stCxn id="4" idx="4"/>
              <a:endCxn id="5" idx="2"/>
            </p:cNvCxnSpPr>
            <p:nvPr/>
          </p:nvCxnSpPr>
          <p:spPr bwMode="auto">
            <a:xfrm>
              <a:off x="1186962" y="3744058"/>
              <a:ext cx="5117123" cy="1905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BCFC9EF5-FCBC-3D4E-9DAC-F1BA63B64459}"/>
              </a:ext>
            </a:extLst>
          </p:cNvPr>
          <p:cNvGrpSpPr>
            <a:grpSpLocks/>
          </p:cNvGrpSpPr>
          <p:nvPr/>
        </p:nvGrpSpPr>
        <p:grpSpPr bwMode="auto">
          <a:xfrm>
            <a:off x="2168906" y="2954216"/>
            <a:ext cx="1698674" cy="2254128"/>
            <a:chOff x="480" y="1104"/>
            <a:chExt cx="1104" cy="1465"/>
          </a:xfrm>
        </p:grpSpPr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8FC3F930-2460-904F-90FA-3C3E641522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600000">
              <a:off x="480" y="1104"/>
              <a:ext cx="1104" cy="528"/>
            </a:xfrm>
            <a:prstGeom prst="ellipse">
              <a:avLst/>
            </a:prstGeom>
            <a:solidFill>
              <a:srgbClr val="FFCC66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738554">
                <a:defRPr/>
              </a:pPr>
              <a:r>
                <a:rPr lang="en-GB" sz="1746" dirty="0">
                  <a:solidFill>
                    <a:srgbClr val="3366FF"/>
                  </a:solidFill>
                  <a:latin typeface="Avenir Next" panose="020B0503020202020204" pitchFamily="34" charset="0"/>
                </a:rPr>
                <a:t>New Standards</a:t>
              </a:r>
            </a:p>
            <a:p>
              <a:pPr algn="ctr" defTabSz="738554">
                <a:defRPr/>
              </a:pPr>
              <a:r>
                <a:rPr lang="en-GB" sz="1746" dirty="0">
                  <a:solidFill>
                    <a:srgbClr val="3366FF"/>
                  </a:solidFill>
                  <a:latin typeface="Avenir Next" panose="020B0503020202020204" pitchFamily="34" charset="0"/>
                </a:rPr>
                <a:t>&amp; Metrology</a:t>
              </a:r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D06E6D12-9BF6-204F-8532-01CFF8C253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632"/>
              <a:ext cx="481" cy="937"/>
            </a:xfrm>
            <a:prstGeom prst="line">
              <a:avLst/>
            </a:prstGeom>
            <a:noFill/>
            <a:ln w="19050">
              <a:solidFill>
                <a:srgbClr val="0080FF"/>
              </a:solidFill>
              <a:round/>
              <a:headEnd/>
              <a:tailEnd type="oval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 sz="1746">
                <a:latin typeface="Avenir Next" panose="020B0503020202020204" pitchFamily="34" charset="0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C485F064-4863-3046-9432-C0B8EE5FDABB}"/>
              </a:ext>
            </a:extLst>
          </p:cNvPr>
          <p:cNvGrpSpPr>
            <a:grpSpLocks/>
          </p:cNvGrpSpPr>
          <p:nvPr/>
        </p:nvGrpSpPr>
        <p:grpSpPr bwMode="auto">
          <a:xfrm>
            <a:off x="3498304" y="3692767"/>
            <a:ext cx="1698674" cy="1550963"/>
            <a:chOff x="1344" y="1584"/>
            <a:chExt cx="1104" cy="1008"/>
          </a:xfrm>
        </p:grpSpPr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E67168D1-CD16-374B-8FA9-DD1A983907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600000">
              <a:off x="1344" y="1584"/>
              <a:ext cx="1104" cy="528"/>
            </a:xfrm>
            <a:prstGeom prst="ellipse">
              <a:avLst/>
            </a:prstGeom>
            <a:solidFill>
              <a:srgbClr val="FFCC66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738554">
                <a:defRPr/>
              </a:pPr>
              <a:r>
                <a:rPr lang="en-GB" sz="1746">
                  <a:solidFill>
                    <a:srgbClr val="3366FF"/>
                  </a:solidFill>
                  <a:latin typeface="Avenir Next" panose="020B0503020202020204" pitchFamily="34" charset="0"/>
                </a:rPr>
                <a:t>Extra</a:t>
              </a:r>
            </a:p>
            <a:p>
              <a:pPr algn="ctr" defTabSz="738554">
                <a:defRPr/>
              </a:pPr>
              <a:r>
                <a:rPr lang="en-GB" sz="1746">
                  <a:solidFill>
                    <a:srgbClr val="3366FF"/>
                  </a:solidFill>
                  <a:latin typeface="Avenir Next" panose="020B0503020202020204" pitchFamily="34" charset="0"/>
                </a:rPr>
                <a:t>Legislation</a:t>
              </a:r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14F5A8B8-F65E-994C-BFE9-F77F591EAF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2112"/>
              <a:ext cx="240" cy="480"/>
            </a:xfrm>
            <a:prstGeom prst="line">
              <a:avLst/>
            </a:prstGeom>
            <a:noFill/>
            <a:ln w="19050">
              <a:solidFill>
                <a:srgbClr val="0080FF"/>
              </a:solidFill>
              <a:round/>
              <a:headEnd/>
              <a:tailEnd type="oval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 sz="1746">
                <a:latin typeface="Avenir Next" panose="020B0503020202020204" pitchFamily="34" charset="0"/>
              </a:endParaRP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17B50A60-FAF1-B84A-9426-DD6088BE687A}"/>
              </a:ext>
            </a:extLst>
          </p:cNvPr>
          <p:cNvGrpSpPr>
            <a:grpSpLocks/>
          </p:cNvGrpSpPr>
          <p:nvPr/>
        </p:nvGrpSpPr>
        <p:grpSpPr bwMode="auto">
          <a:xfrm>
            <a:off x="4532280" y="2954216"/>
            <a:ext cx="1698674" cy="2254128"/>
            <a:chOff x="2016" y="1104"/>
            <a:chExt cx="1104" cy="1465"/>
          </a:xfrm>
        </p:grpSpPr>
        <p:sp>
          <p:nvSpPr>
            <p:cNvPr id="14" name="Oval 14">
              <a:extLst>
                <a:ext uri="{FF2B5EF4-FFF2-40B4-BE49-F238E27FC236}">
                  <a16:creationId xmlns:a16="http://schemas.microsoft.com/office/drawing/2014/main" id="{268444AD-683C-7F4B-A14E-F3C6622537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600000">
              <a:off x="2016" y="1104"/>
              <a:ext cx="1104" cy="528"/>
            </a:xfrm>
            <a:prstGeom prst="ellipse">
              <a:avLst/>
            </a:prstGeom>
            <a:solidFill>
              <a:srgbClr val="FFCC66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738554">
                <a:defRPr/>
              </a:pPr>
              <a:r>
                <a:rPr lang="en-GB" sz="1746">
                  <a:solidFill>
                    <a:srgbClr val="3366FF"/>
                  </a:solidFill>
                  <a:latin typeface="Avenir Next" panose="020B0503020202020204" pitchFamily="34" charset="0"/>
                </a:rPr>
                <a:t>Inciting</a:t>
              </a:r>
            </a:p>
            <a:p>
              <a:pPr algn="ctr" defTabSz="738554">
                <a:defRPr/>
              </a:pPr>
              <a:r>
                <a:rPr lang="en-GB" sz="1746">
                  <a:solidFill>
                    <a:srgbClr val="3366FF"/>
                  </a:solidFill>
                  <a:latin typeface="Avenir Next" panose="020B0503020202020204" pitchFamily="34" charset="0"/>
                </a:rPr>
                <a:t>Measures</a:t>
              </a:r>
            </a:p>
          </p:txBody>
        </p:sp>
        <p:sp>
          <p:nvSpPr>
            <p:cNvPr id="15" name="Line 15">
              <a:extLst>
                <a:ext uri="{FF2B5EF4-FFF2-40B4-BE49-F238E27FC236}">
                  <a16:creationId xmlns:a16="http://schemas.microsoft.com/office/drawing/2014/main" id="{41BF8AFF-F71F-1247-82EB-0FF8285623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632"/>
              <a:ext cx="481" cy="937"/>
            </a:xfrm>
            <a:prstGeom prst="line">
              <a:avLst/>
            </a:prstGeom>
            <a:noFill/>
            <a:ln w="19050">
              <a:solidFill>
                <a:srgbClr val="0080FF"/>
              </a:solidFill>
              <a:round/>
              <a:headEnd/>
              <a:tailEnd type="oval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 sz="1746">
                <a:latin typeface="Avenir Next" panose="020B0503020202020204" pitchFamily="34" charset="0"/>
              </a:endParaRPr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F55A3F67-541E-C44F-A0E9-6E4E87275DE8}"/>
              </a:ext>
            </a:extLst>
          </p:cNvPr>
          <p:cNvGrpSpPr>
            <a:grpSpLocks/>
          </p:cNvGrpSpPr>
          <p:nvPr/>
        </p:nvGrpSpPr>
        <p:grpSpPr bwMode="auto">
          <a:xfrm>
            <a:off x="5787820" y="3692767"/>
            <a:ext cx="1698674" cy="1550963"/>
            <a:chOff x="2832" y="1584"/>
            <a:chExt cx="1104" cy="1008"/>
          </a:xfrm>
        </p:grpSpPr>
        <p:sp>
          <p:nvSpPr>
            <p:cNvPr id="17" name="Oval 17">
              <a:extLst>
                <a:ext uri="{FF2B5EF4-FFF2-40B4-BE49-F238E27FC236}">
                  <a16:creationId xmlns:a16="http://schemas.microsoft.com/office/drawing/2014/main" id="{461EFA56-67E1-7B4F-B931-74F1AFF832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600000">
              <a:off x="2832" y="1584"/>
              <a:ext cx="1104" cy="528"/>
            </a:xfrm>
            <a:prstGeom prst="ellipse">
              <a:avLst/>
            </a:prstGeom>
            <a:solidFill>
              <a:srgbClr val="FFCC66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738554">
                <a:defRPr/>
              </a:pPr>
              <a:r>
                <a:rPr lang="en-GB" sz="1746">
                  <a:solidFill>
                    <a:srgbClr val="3366FF"/>
                  </a:solidFill>
                  <a:latin typeface="Avenir Next" panose="020B0503020202020204" pitchFamily="34" charset="0"/>
                </a:rPr>
                <a:t>Market</a:t>
              </a:r>
            </a:p>
            <a:p>
              <a:pPr algn="ctr" defTabSz="738554">
                <a:defRPr/>
              </a:pPr>
              <a:r>
                <a:rPr lang="en-GB" sz="1746">
                  <a:solidFill>
                    <a:srgbClr val="3366FF"/>
                  </a:solidFill>
                  <a:latin typeface="Avenir Next" panose="020B0503020202020204" pitchFamily="34" charset="0"/>
                </a:rPr>
                <a:t>knowledge</a:t>
              </a:r>
            </a:p>
          </p:txBody>
        </p:sp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B2C4A046-85F0-8749-BD01-FA2C55B6C6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2112"/>
              <a:ext cx="240" cy="480"/>
            </a:xfrm>
            <a:prstGeom prst="line">
              <a:avLst/>
            </a:prstGeom>
            <a:noFill/>
            <a:ln w="19050">
              <a:solidFill>
                <a:srgbClr val="0080FF"/>
              </a:solidFill>
              <a:round/>
              <a:headEnd/>
              <a:tailEnd type="oval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 sz="1746">
                <a:latin typeface="Avenir Next" panose="020B0503020202020204" pitchFamily="34" charset="0"/>
              </a:endParaRPr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27E19978-B301-7244-B7AF-B6374468BF4A}"/>
              </a:ext>
            </a:extLst>
          </p:cNvPr>
          <p:cNvGrpSpPr>
            <a:grpSpLocks/>
          </p:cNvGrpSpPr>
          <p:nvPr/>
        </p:nvGrpSpPr>
        <p:grpSpPr bwMode="auto">
          <a:xfrm>
            <a:off x="1987345" y="5202190"/>
            <a:ext cx="1698674" cy="2266437"/>
            <a:chOff x="362" y="2565"/>
            <a:chExt cx="1104" cy="1473"/>
          </a:xfrm>
        </p:grpSpPr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6166FE4-394E-5F48-88D0-E59BC92EB7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600000">
              <a:off x="362" y="3510"/>
              <a:ext cx="1104" cy="528"/>
            </a:xfrm>
            <a:prstGeom prst="ellipse">
              <a:avLst/>
            </a:prstGeom>
            <a:solidFill>
              <a:srgbClr val="FFCC66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738554">
                <a:defRPr/>
              </a:pPr>
              <a:r>
                <a:rPr lang="en-GB" sz="1746" dirty="0">
                  <a:solidFill>
                    <a:srgbClr val="3366FF"/>
                  </a:solidFill>
                  <a:latin typeface="Avenir Next" panose="020B0503020202020204" pitchFamily="34" charset="0"/>
                </a:rPr>
                <a:t>High Quality</a:t>
              </a:r>
            </a:p>
            <a:p>
              <a:pPr algn="ctr" defTabSz="738554">
                <a:defRPr/>
              </a:pPr>
              <a:r>
                <a:rPr lang="en-GB" sz="1746" dirty="0">
                  <a:solidFill>
                    <a:srgbClr val="3366FF"/>
                  </a:solidFill>
                  <a:latin typeface="Avenir Next" panose="020B0503020202020204" pitchFamily="34" charset="0"/>
                </a:rPr>
                <a:t>Research</a:t>
              </a:r>
            </a:p>
          </p:txBody>
        </p:sp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A6EE3A38-5C4D-1542-8AA1-15F93A7393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5" y="2565"/>
              <a:ext cx="481" cy="937"/>
            </a:xfrm>
            <a:prstGeom prst="line">
              <a:avLst/>
            </a:prstGeom>
            <a:noFill/>
            <a:ln w="19050">
              <a:solidFill>
                <a:srgbClr val="0080FF"/>
              </a:solidFill>
              <a:round/>
              <a:headEnd/>
              <a:tailEnd type="oval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 sz="1746">
                <a:latin typeface="Avenir Next" panose="020B0503020202020204" pitchFamily="34" charset="0"/>
              </a:endParaRPr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8ED9DD1F-6EFB-1341-A967-92B898A51E79}"/>
              </a:ext>
            </a:extLst>
          </p:cNvPr>
          <p:cNvGrpSpPr>
            <a:grpSpLocks/>
          </p:cNvGrpSpPr>
          <p:nvPr/>
        </p:nvGrpSpPr>
        <p:grpSpPr bwMode="auto">
          <a:xfrm>
            <a:off x="3413677" y="5202188"/>
            <a:ext cx="1698674" cy="1560195"/>
            <a:chOff x="1289" y="2565"/>
            <a:chExt cx="1104" cy="1014"/>
          </a:xfrm>
        </p:grpSpPr>
        <p:sp>
          <p:nvSpPr>
            <p:cNvPr id="23" name="Oval 23">
              <a:extLst>
                <a:ext uri="{FF2B5EF4-FFF2-40B4-BE49-F238E27FC236}">
                  <a16:creationId xmlns:a16="http://schemas.microsoft.com/office/drawing/2014/main" id="{7DCFA873-B9EF-9E40-A7E0-13C633E713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600000">
              <a:off x="1289" y="3051"/>
              <a:ext cx="1104" cy="528"/>
            </a:xfrm>
            <a:prstGeom prst="ellipse">
              <a:avLst/>
            </a:prstGeom>
            <a:solidFill>
              <a:srgbClr val="FFCC66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738554">
                <a:defRPr/>
              </a:pPr>
              <a:r>
                <a:rPr lang="en-GB" sz="1746">
                  <a:solidFill>
                    <a:srgbClr val="3366FF"/>
                  </a:solidFill>
                  <a:latin typeface="Avenir Next" panose="020B0503020202020204" pitchFamily="34" charset="0"/>
                </a:rPr>
                <a:t>Technological</a:t>
              </a:r>
            </a:p>
            <a:p>
              <a:pPr algn="ctr" defTabSz="738554">
                <a:defRPr/>
              </a:pPr>
              <a:r>
                <a:rPr lang="en-GB" sz="1746">
                  <a:solidFill>
                    <a:srgbClr val="3366FF"/>
                  </a:solidFill>
                  <a:latin typeface="Avenir Next" panose="020B0503020202020204" pitchFamily="34" charset="0"/>
                </a:rPr>
                <a:t>Development</a:t>
              </a:r>
            </a:p>
          </p:txBody>
        </p:sp>
        <p:sp>
          <p:nvSpPr>
            <p:cNvPr id="24" name="Line 24">
              <a:extLst>
                <a:ext uri="{FF2B5EF4-FFF2-40B4-BE49-F238E27FC236}">
                  <a16:creationId xmlns:a16="http://schemas.microsoft.com/office/drawing/2014/main" id="{E0053A6B-8AF2-3740-9D64-F5F343AAC4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37" y="2565"/>
              <a:ext cx="240" cy="480"/>
            </a:xfrm>
            <a:prstGeom prst="line">
              <a:avLst/>
            </a:prstGeom>
            <a:noFill/>
            <a:ln w="19050">
              <a:solidFill>
                <a:srgbClr val="0080FF"/>
              </a:solidFill>
              <a:round/>
              <a:headEnd/>
              <a:tailEnd type="oval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 sz="1746">
                <a:latin typeface="Avenir Next" panose="020B0503020202020204" pitchFamily="34" charset="0"/>
              </a:endParaRP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6AB230CF-B02A-0F44-A69A-5369B1444493}"/>
              </a:ext>
            </a:extLst>
          </p:cNvPr>
          <p:cNvGrpSpPr>
            <a:grpSpLocks/>
          </p:cNvGrpSpPr>
          <p:nvPr/>
        </p:nvGrpSpPr>
        <p:grpSpPr bwMode="auto">
          <a:xfrm>
            <a:off x="4310713" y="5202190"/>
            <a:ext cx="1698674" cy="2331060"/>
            <a:chOff x="1872" y="2565"/>
            <a:chExt cx="1104" cy="1515"/>
          </a:xfrm>
        </p:grpSpPr>
        <p:sp>
          <p:nvSpPr>
            <p:cNvPr id="26" name="Oval 26">
              <a:extLst>
                <a:ext uri="{FF2B5EF4-FFF2-40B4-BE49-F238E27FC236}">
                  <a16:creationId xmlns:a16="http://schemas.microsoft.com/office/drawing/2014/main" id="{4F013DBA-E82F-3A42-800E-48B46F1FBB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600000">
              <a:off x="1872" y="3552"/>
              <a:ext cx="1104" cy="528"/>
            </a:xfrm>
            <a:prstGeom prst="ellipse">
              <a:avLst/>
            </a:prstGeom>
            <a:solidFill>
              <a:srgbClr val="FFCC66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738554">
                <a:defRPr/>
              </a:pPr>
              <a:r>
                <a:rPr lang="en-GB" sz="1746">
                  <a:solidFill>
                    <a:srgbClr val="3366FF"/>
                  </a:solidFill>
                  <a:latin typeface="Avenir Next" panose="020B0503020202020204" pitchFamily="34" charset="0"/>
                </a:rPr>
                <a:t>Training</a:t>
              </a:r>
            </a:p>
          </p:txBody>
        </p:sp>
        <p:sp>
          <p:nvSpPr>
            <p:cNvPr id="27" name="Line 27">
              <a:extLst>
                <a:ext uri="{FF2B5EF4-FFF2-40B4-BE49-F238E27FC236}">
                  <a16:creationId xmlns:a16="http://schemas.microsoft.com/office/drawing/2014/main" id="{892CA32C-EAA3-754B-965E-5CC33F16F2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87" y="2565"/>
              <a:ext cx="507" cy="987"/>
            </a:xfrm>
            <a:prstGeom prst="line">
              <a:avLst/>
            </a:prstGeom>
            <a:noFill/>
            <a:ln w="19050">
              <a:solidFill>
                <a:srgbClr val="0080FF"/>
              </a:solidFill>
              <a:round/>
              <a:headEnd/>
              <a:tailEnd type="oval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 sz="1746">
                <a:latin typeface="Avenir Next" panose="020B0503020202020204" pitchFamily="34" charset="0"/>
              </a:endParaRPr>
            </a:p>
          </p:txBody>
        </p: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EBB0E8A1-F2DD-4D47-B7BE-8C5D1FBB76F3}"/>
              </a:ext>
            </a:extLst>
          </p:cNvPr>
          <p:cNvGrpSpPr>
            <a:grpSpLocks/>
          </p:cNvGrpSpPr>
          <p:nvPr/>
        </p:nvGrpSpPr>
        <p:grpSpPr bwMode="auto">
          <a:xfrm>
            <a:off x="5713965" y="5202188"/>
            <a:ext cx="1698674" cy="1560195"/>
            <a:chOff x="2784" y="2565"/>
            <a:chExt cx="1104" cy="1014"/>
          </a:xfrm>
        </p:grpSpPr>
        <p:sp>
          <p:nvSpPr>
            <p:cNvPr id="29" name="Oval 29">
              <a:extLst>
                <a:ext uri="{FF2B5EF4-FFF2-40B4-BE49-F238E27FC236}">
                  <a16:creationId xmlns:a16="http://schemas.microsoft.com/office/drawing/2014/main" id="{36B1D23D-2AFD-7B41-82AE-31A8CFCA18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600000">
              <a:off x="2784" y="3051"/>
              <a:ext cx="1104" cy="528"/>
            </a:xfrm>
            <a:prstGeom prst="ellipse">
              <a:avLst/>
            </a:prstGeom>
            <a:solidFill>
              <a:srgbClr val="FFCC66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738554">
                <a:defRPr/>
              </a:pPr>
              <a:r>
                <a:rPr lang="en-GB" sz="1746">
                  <a:solidFill>
                    <a:srgbClr val="3366FF"/>
                  </a:solidFill>
                  <a:latin typeface="Avenir Next" panose="020B0503020202020204" pitchFamily="34" charset="0"/>
                </a:rPr>
                <a:t>Social</a:t>
              </a:r>
            </a:p>
            <a:p>
              <a:pPr algn="ctr" defTabSz="738554">
                <a:defRPr/>
              </a:pPr>
              <a:r>
                <a:rPr lang="en-GB" sz="1746">
                  <a:solidFill>
                    <a:srgbClr val="3366FF"/>
                  </a:solidFill>
                  <a:latin typeface="Avenir Next" panose="020B0503020202020204" pitchFamily="34" charset="0"/>
                </a:rPr>
                <a:t>knowledge</a:t>
              </a:r>
            </a:p>
          </p:txBody>
        </p:sp>
        <p:sp>
          <p:nvSpPr>
            <p:cNvPr id="30" name="Line 30">
              <a:extLst>
                <a:ext uri="{FF2B5EF4-FFF2-40B4-BE49-F238E27FC236}">
                  <a16:creationId xmlns:a16="http://schemas.microsoft.com/office/drawing/2014/main" id="{47DA0BB1-3B43-6847-9F70-FAF071E628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5" y="2565"/>
              <a:ext cx="240" cy="480"/>
            </a:xfrm>
            <a:prstGeom prst="line">
              <a:avLst/>
            </a:prstGeom>
            <a:noFill/>
            <a:ln w="19050">
              <a:solidFill>
                <a:srgbClr val="0080FF"/>
              </a:solidFill>
              <a:round/>
              <a:headEnd/>
              <a:tailEnd type="oval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 sz="1746">
                <a:latin typeface="Avenir Next" panose="020B0503020202020204" pitchFamily="34" charset="0"/>
              </a:endParaRPr>
            </a:p>
          </p:txBody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5722295D-D247-7F44-BD3B-63A8D99AE196}"/>
              </a:ext>
            </a:extLst>
          </p:cNvPr>
          <p:cNvGrpSpPr>
            <a:grpSpLocks/>
          </p:cNvGrpSpPr>
          <p:nvPr/>
        </p:nvGrpSpPr>
        <p:grpSpPr bwMode="auto">
          <a:xfrm>
            <a:off x="9168233" y="3909720"/>
            <a:ext cx="1577120" cy="1103215"/>
            <a:chOff x="5029" y="1725"/>
            <a:chExt cx="1025" cy="717"/>
          </a:xfrm>
        </p:grpSpPr>
        <p:sp>
          <p:nvSpPr>
            <p:cNvPr id="32" name="Text Box 32">
              <a:extLst>
                <a:ext uri="{FF2B5EF4-FFF2-40B4-BE49-F238E27FC236}">
                  <a16:creationId xmlns:a16="http://schemas.microsoft.com/office/drawing/2014/main" id="{B0DBA82D-091E-B943-8002-17C66CB429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" y="1725"/>
              <a:ext cx="1025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 b="1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1pPr>
              <a:lvl2pPr marL="742950" indent="-285750" defTabSz="762000">
                <a:defRPr sz="2400" b="1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2pPr>
              <a:lvl3pPr marL="1143000" indent="-228600" defTabSz="762000">
                <a:defRPr sz="2400" b="1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3pPr>
              <a:lvl4pPr marL="1600200" indent="-228600" defTabSz="762000">
                <a:defRPr sz="2400" b="1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4pPr>
              <a:lvl5pPr marL="2057400" indent="-228600" defTabSz="762000">
                <a:defRPr sz="2400" b="1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/>
              <a:r>
                <a:rPr lang="en-GB" sz="1551" i="1">
                  <a:solidFill>
                    <a:srgbClr val="3366FF"/>
                  </a:solidFill>
                  <a:latin typeface="Avenir Next" panose="020B0503020202020204" pitchFamily="34" charset="0"/>
                  <a:ea typeface="ＭＳ Ｐゴシック" charset="0"/>
                  <a:cs typeface="ＭＳ Ｐゴシック" charset="0"/>
                </a:rPr>
                <a:t>Environmental</a:t>
              </a:r>
            </a:p>
            <a:p>
              <a:pPr algn="ctr"/>
              <a:r>
                <a:rPr lang="en-GB" sz="1551" i="1">
                  <a:solidFill>
                    <a:srgbClr val="3366FF"/>
                  </a:solidFill>
                  <a:latin typeface="Avenir Next" panose="020B0503020202020204" pitchFamily="34" charset="0"/>
                  <a:ea typeface="ＭＳ Ｐゴシック" charset="0"/>
                  <a:cs typeface="ＭＳ Ｐゴシック" charset="0"/>
                </a:rPr>
                <a:t>Friendly</a:t>
              </a:r>
            </a:p>
          </p:txBody>
        </p:sp>
        <p:cxnSp>
          <p:nvCxnSpPr>
            <p:cNvPr id="33" name="AutoShape 33">
              <a:extLst>
                <a:ext uri="{FF2B5EF4-FFF2-40B4-BE49-F238E27FC236}">
                  <a16:creationId xmlns:a16="http://schemas.microsoft.com/office/drawing/2014/main" id="{5D60F2D4-A6CB-EF46-9EBF-B9F0440D3F68}"/>
                </a:ext>
              </a:extLst>
            </p:cNvPr>
            <p:cNvCxnSpPr>
              <a:cxnSpLocks noChangeShapeType="1"/>
              <a:stCxn id="5" idx="7"/>
            </p:cNvCxnSpPr>
            <p:nvPr/>
          </p:nvCxnSpPr>
          <p:spPr bwMode="auto">
            <a:xfrm rot="5400000" flipH="1" flipV="1">
              <a:off x="5224" y="2180"/>
              <a:ext cx="294" cy="230"/>
            </a:xfrm>
            <a:prstGeom prst="bentConnector3">
              <a:avLst>
                <a:gd name="adj1" fmla="val 50000"/>
              </a:avLst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2896AD88-489A-7A46-ACAB-2D18598A9C3F}"/>
              </a:ext>
            </a:extLst>
          </p:cNvPr>
          <p:cNvGrpSpPr>
            <a:grpSpLocks/>
          </p:cNvGrpSpPr>
          <p:nvPr/>
        </p:nvGrpSpPr>
        <p:grpSpPr bwMode="auto">
          <a:xfrm>
            <a:off x="9523682" y="5513007"/>
            <a:ext cx="969356" cy="886267"/>
            <a:chOff x="5257" y="2815"/>
            <a:chExt cx="630" cy="576"/>
          </a:xfrm>
        </p:grpSpPr>
        <p:sp>
          <p:nvSpPr>
            <p:cNvPr id="35" name="Text Box 35">
              <a:extLst>
                <a:ext uri="{FF2B5EF4-FFF2-40B4-BE49-F238E27FC236}">
                  <a16:creationId xmlns:a16="http://schemas.microsoft.com/office/drawing/2014/main" id="{6E39E9C6-3B79-DC4A-87AB-3C13F39D62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3" y="3021"/>
              <a:ext cx="624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 b="1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1pPr>
              <a:lvl2pPr marL="742950" indent="-285750" defTabSz="762000">
                <a:defRPr sz="2400" b="1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2pPr>
              <a:lvl3pPr marL="1143000" indent="-228600" defTabSz="762000">
                <a:defRPr sz="2400" b="1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3pPr>
              <a:lvl4pPr marL="1600200" indent="-228600" defTabSz="762000">
                <a:defRPr sz="2400" b="1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4pPr>
              <a:lvl5pPr marL="2057400" indent="-228600" defTabSz="762000">
                <a:defRPr sz="2400" b="1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/>
              <a:r>
                <a:rPr lang="en-GB" sz="1551" i="1">
                  <a:solidFill>
                    <a:srgbClr val="3366FF"/>
                  </a:solidFill>
                  <a:latin typeface="Avenir Next" panose="020B0503020202020204" pitchFamily="34" charset="0"/>
                  <a:ea typeface="ＭＳ Ｐゴシック" charset="0"/>
                  <a:cs typeface="ＭＳ Ｐゴシック" charset="0"/>
                </a:rPr>
                <a:t>User</a:t>
              </a:r>
            </a:p>
            <a:p>
              <a:pPr algn="ctr"/>
              <a:r>
                <a:rPr lang="en-GB" sz="1551" i="1">
                  <a:solidFill>
                    <a:srgbClr val="3366FF"/>
                  </a:solidFill>
                  <a:latin typeface="Avenir Next" panose="020B0503020202020204" pitchFamily="34" charset="0"/>
                  <a:ea typeface="ＭＳ Ｐゴシック" charset="0"/>
                  <a:cs typeface="ＭＳ Ｐゴシック" charset="0"/>
                </a:rPr>
                <a:t>Friendly</a:t>
              </a:r>
            </a:p>
          </p:txBody>
        </p:sp>
        <p:cxnSp>
          <p:nvCxnSpPr>
            <p:cNvPr id="36" name="AutoShape 36">
              <a:extLst>
                <a:ext uri="{FF2B5EF4-FFF2-40B4-BE49-F238E27FC236}">
                  <a16:creationId xmlns:a16="http://schemas.microsoft.com/office/drawing/2014/main" id="{EC39E987-16FF-5A4E-89C1-4FFB65C4D2B7}"/>
                </a:ext>
              </a:extLst>
            </p:cNvPr>
            <p:cNvCxnSpPr>
              <a:cxnSpLocks noChangeShapeType="1"/>
              <a:stCxn id="5" idx="5"/>
            </p:cNvCxnSpPr>
            <p:nvPr/>
          </p:nvCxnSpPr>
          <p:spPr bwMode="auto">
            <a:xfrm rot="16200000" flipH="1">
              <a:off x="5262" y="2810"/>
              <a:ext cx="253" cy="264"/>
            </a:xfrm>
            <a:prstGeom prst="bentConnector3">
              <a:avLst>
                <a:gd name="adj1" fmla="val 50000"/>
              </a:avLst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E963633F-8814-8E4D-B062-3C133071F123}"/>
              </a:ext>
            </a:extLst>
          </p:cNvPr>
          <p:cNvGrpSpPr>
            <a:grpSpLocks/>
          </p:cNvGrpSpPr>
          <p:nvPr/>
        </p:nvGrpSpPr>
        <p:grpSpPr bwMode="auto">
          <a:xfrm>
            <a:off x="7654208" y="5633012"/>
            <a:ext cx="1954090" cy="1830997"/>
            <a:chOff x="4045" y="2892"/>
            <a:chExt cx="1270" cy="1190"/>
          </a:xfrm>
        </p:grpSpPr>
        <p:sp>
          <p:nvSpPr>
            <p:cNvPr id="38" name="Text Box 38">
              <a:extLst>
                <a:ext uri="{FF2B5EF4-FFF2-40B4-BE49-F238E27FC236}">
                  <a16:creationId xmlns:a16="http://schemas.microsoft.com/office/drawing/2014/main" id="{EC1DDA76-0CBD-E444-9294-5AC85F6C47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5" y="3712"/>
              <a:ext cx="1270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 b="1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1pPr>
              <a:lvl2pPr marL="742950" indent="-285750" defTabSz="762000">
                <a:defRPr sz="2400" b="1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2pPr>
              <a:lvl3pPr marL="1143000" indent="-228600" defTabSz="762000">
                <a:defRPr sz="2400" b="1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3pPr>
              <a:lvl4pPr marL="1600200" indent="-228600" defTabSz="762000">
                <a:defRPr sz="2400" b="1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4pPr>
              <a:lvl5pPr marL="2057400" indent="-228600" defTabSz="762000">
                <a:defRPr sz="2400" b="1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/>
              <a:r>
                <a:rPr lang="en-GB" sz="1551" i="1" dirty="0">
                  <a:solidFill>
                    <a:srgbClr val="3366FF"/>
                  </a:solidFill>
                  <a:latin typeface="Avenir Next" panose="020B0503020202020204" pitchFamily="34" charset="0"/>
                  <a:ea typeface="ＭＳ Ｐゴシック" charset="0"/>
                  <a:cs typeface="ＭＳ Ｐゴシック" charset="0"/>
                </a:rPr>
                <a:t>High Performance </a:t>
              </a:r>
            </a:p>
            <a:p>
              <a:pPr algn="ctr"/>
              <a:r>
                <a:rPr lang="en-GB" sz="1551" i="1" dirty="0">
                  <a:solidFill>
                    <a:srgbClr val="3366FF"/>
                  </a:solidFill>
                  <a:latin typeface="Avenir Next" panose="020B0503020202020204" pitchFamily="34" charset="0"/>
                  <a:ea typeface="ＭＳ Ｐゴシック" charset="0"/>
                  <a:cs typeface="ＭＳ Ｐゴシック" charset="0"/>
                </a:rPr>
                <a:t>&amp; Quality of life</a:t>
              </a:r>
            </a:p>
          </p:txBody>
        </p:sp>
        <p:cxnSp>
          <p:nvCxnSpPr>
            <p:cNvPr id="39" name="AutoShape 39">
              <a:extLst>
                <a:ext uri="{FF2B5EF4-FFF2-40B4-BE49-F238E27FC236}">
                  <a16:creationId xmlns:a16="http://schemas.microsoft.com/office/drawing/2014/main" id="{929E01C1-03C8-CD4C-9E27-95BD6A1A10A4}"/>
                </a:ext>
              </a:extLst>
            </p:cNvPr>
            <p:cNvCxnSpPr>
              <a:cxnSpLocks noChangeShapeType="1"/>
              <a:stCxn id="5" idx="4"/>
              <a:endCxn id="38" idx="0"/>
            </p:cNvCxnSpPr>
            <p:nvPr/>
          </p:nvCxnSpPr>
          <p:spPr bwMode="auto">
            <a:xfrm rot="5400000">
              <a:off x="4427" y="3146"/>
              <a:ext cx="819" cy="312"/>
            </a:xfrm>
            <a:prstGeom prst="bentConnector3">
              <a:avLst>
                <a:gd name="adj1" fmla="val 50000"/>
              </a:avLst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0" name="Group 40">
            <a:extLst>
              <a:ext uri="{FF2B5EF4-FFF2-40B4-BE49-F238E27FC236}">
                <a16:creationId xmlns:a16="http://schemas.microsoft.com/office/drawing/2014/main" id="{4F430579-393D-334D-AA11-32DE4B3A36DF}"/>
              </a:ext>
            </a:extLst>
          </p:cNvPr>
          <p:cNvGrpSpPr>
            <a:grpSpLocks/>
          </p:cNvGrpSpPr>
          <p:nvPr/>
        </p:nvGrpSpPr>
        <p:grpSpPr bwMode="auto">
          <a:xfrm>
            <a:off x="8125032" y="3171166"/>
            <a:ext cx="1015512" cy="1629434"/>
            <a:chOff x="4351" y="1245"/>
            <a:chExt cx="660" cy="1059"/>
          </a:xfrm>
        </p:grpSpPr>
        <p:sp>
          <p:nvSpPr>
            <p:cNvPr id="41" name="Text Box 41">
              <a:extLst>
                <a:ext uri="{FF2B5EF4-FFF2-40B4-BE49-F238E27FC236}">
                  <a16:creationId xmlns:a16="http://schemas.microsoft.com/office/drawing/2014/main" id="{A4DA67C2-82AF-B945-A6AA-B8A993101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1" y="1245"/>
              <a:ext cx="660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 b="1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1pPr>
              <a:lvl2pPr marL="742950" indent="-285750" defTabSz="762000">
                <a:defRPr sz="2400" b="1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2pPr>
              <a:lvl3pPr marL="1143000" indent="-228600" defTabSz="762000">
                <a:defRPr sz="2400" b="1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3pPr>
              <a:lvl4pPr marL="1600200" indent="-228600" defTabSz="762000">
                <a:defRPr sz="2400" b="1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4pPr>
              <a:lvl5pPr marL="2057400" indent="-228600" defTabSz="762000">
                <a:defRPr sz="2400" b="1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/>
              <a:r>
                <a:rPr lang="en-GB" sz="1551" i="1">
                  <a:solidFill>
                    <a:srgbClr val="3366FF"/>
                  </a:solidFill>
                  <a:latin typeface="Avenir Next" panose="020B0503020202020204" pitchFamily="34" charset="0"/>
                  <a:ea typeface="ＭＳ Ｐゴシック" charset="0"/>
                  <a:cs typeface="ＭＳ Ｐゴシック" charset="0"/>
                </a:rPr>
                <a:t>Energy</a:t>
              </a:r>
            </a:p>
            <a:p>
              <a:pPr algn="ctr"/>
              <a:r>
                <a:rPr lang="en-GB" sz="1551" i="1">
                  <a:solidFill>
                    <a:srgbClr val="3366FF"/>
                  </a:solidFill>
                  <a:latin typeface="Avenir Next" panose="020B0503020202020204" pitchFamily="34" charset="0"/>
                  <a:ea typeface="ＭＳ Ｐゴシック" charset="0"/>
                  <a:cs typeface="ＭＳ Ｐゴシック" charset="0"/>
                </a:rPr>
                <a:t>Effective</a:t>
              </a:r>
            </a:p>
          </p:txBody>
        </p:sp>
        <p:cxnSp>
          <p:nvCxnSpPr>
            <p:cNvPr id="42" name="AutoShape 42">
              <a:extLst>
                <a:ext uri="{FF2B5EF4-FFF2-40B4-BE49-F238E27FC236}">
                  <a16:creationId xmlns:a16="http://schemas.microsoft.com/office/drawing/2014/main" id="{DF4135F3-E450-9446-854F-774757029DF9}"/>
                </a:ext>
              </a:extLst>
            </p:cNvPr>
            <p:cNvCxnSpPr>
              <a:cxnSpLocks noChangeShapeType="1"/>
              <a:endCxn id="41" idx="2"/>
            </p:cNvCxnSpPr>
            <p:nvPr/>
          </p:nvCxnSpPr>
          <p:spPr bwMode="auto">
            <a:xfrm rot="16200000" flipV="1">
              <a:off x="4457" y="1839"/>
              <a:ext cx="689" cy="241"/>
            </a:xfrm>
            <a:prstGeom prst="bentConnector3">
              <a:avLst>
                <a:gd name="adj1" fmla="val 50000"/>
              </a:avLst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42668126"/>
      </p:ext>
    </p:extLst>
  </p:cSld>
  <p:clrMapOvr>
    <a:masterClrMapping/>
  </p:clrMapOvr>
  <p:transition advTm="17462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52849" y="514830"/>
            <a:ext cx="8161020" cy="616510"/>
          </a:xfrm>
        </p:spPr>
        <p:txBody>
          <a:bodyPr/>
          <a:lstStyle/>
          <a:p>
            <a:r>
              <a:rPr lang="en-GB" sz="3200" dirty="0"/>
              <a:t>Thank you!</a:t>
            </a:r>
          </a:p>
        </p:txBody>
      </p:sp>
      <p:pic>
        <p:nvPicPr>
          <p:cNvPr id="4" name="Image 3" descr="Question-People.jpg"/>
          <p:cNvPicPr>
            <a:picLocks noChangeAspect="1"/>
          </p:cNvPicPr>
          <p:nvPr/>
        </p:nvPicPr>
        <p:blipFill>
          <a:blip r:embed="rId2" cstate="print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463" y="2468250"/>
            <a:ext cx="10250934" cy="6246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3955857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10.6|36.2|28.6|-182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13.5|38.5|197.3|-178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-1814.9|46.8|37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|5.7|4.3|2.5|2.1|8.8|16.6|15.7|7.6|10.8|26.8|33.7|15.3"/>
</p:tagLst>
</file>

<file path=ppt/theme/theme1.xml><?xml version="1.0" encoding="utf-8"?>
<a:theme xmlns:a="http://schemas.openxmlformats.org/drawingml/2006/main" name="LAPLACE">
  <a:themeElements>
    <a:clrScheme name="Personnalisée 8">
      <a:dk1>
        <a:srgbClr val="3E3E5C"/>
      </a:dk1>
      <a:lt1>
        <a:srgbClr val="6666FF"/>
      </a:lt1>
      <a:dk2>
        <a:srgbClr val="90C0E5"/>
      </a:dk2>
      <a:lt2>
        <a:srgbClr val="B3B3B3"/>
      </a:lt2>
      <a:accent1>
        <a:srgbClr val="60597B"/>
      </a:accent1>
      <a:accent2>
        <a:srgbClr val="6666FF"/>
      </a:accent2>
      <a:accent3>
        <a:srgbClr val="C6DCF0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Thème Office">
      <a:majorFont>
        <a:latin typeface="Arial Black"/>
        <a:ea typeface="ヒラギノ角ゴ Pro W3"/>
        <a:cs typeface="ヒラギノ角ゴ Pro W3"/>
      </a:majorFont>
      <a:minorFont>
        <a:latin typeface="Comic Sans MS"/>
        <a:ea typeface="ヒラギノ角ゴ Pro W3"/>
        <a:cs typeface="ヒラギノ角ゴ Pro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lnDef>
  </a:objectDefaults>
  <a:extraClrSchemeLst>
    <a:extraClrScheme>
      <a:clrScheme name="Thème Office 1">
        <a:dk1>
          <a:srgbClr val="777777"/>
        </a:dk1>
        <a:lt1>
          <a:srgbClr val="FFFFFF"/>
        </a:lt1>
        <a:dk2>
          <a:srgbClr val="90C0E5"/>
        </a:dk2>
        <a:lt2>
          <a:srgbClr val="FFFFFF"/>
        </a:lt2>
        <a:accent1>
          <a:srgbClr val="909082"/>
        </a:accent1>
        <a:accent2>
          <a:srgbClr val="809EA8"/>
        </a:accent2>
        <a:accent3>
          <a:srgbClr val="C6DCF0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2">
        <a:dk1>
          <a:srgbClr val="3E3E5C"/>
        </a:dk1>
        <a:lt1>
          <a:srgbClr val="FFFFFF"/>
        </a:lt1>
        <a:dk2>
          <a:srgbClr val="90C0E5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C6DCF0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ésentation1" id="{37E4F6DB-6723-634F-A39A-A453BDCD6689}" vid="{830DC060-5D85-FD4A-B377-E5433A57DC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1934</TotalTime>
  <Words>896</Words>
  <Application>Microsoft Macintosh PowerPoint</Application>
  <PresentationFormat>A3 (297 x 420 mm)</PresentationFormat>
  <Paragraphs>104</Paragraphs>
  <Slides>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Avenir Book</vt:lpstr>
      <vt:lpstr>Avenir Next</vt:lpstr>
      <vt:lpstr>Calibri</vt:lpstr>
      <vt:lpstr>Comic Sans MS</vt:lpstr>
      <vt:lpstr>Courier New</vt:lpstr>
      <vt:lpstr>Lucida Grande</vt:lpstr>
      <vt:lpstr>Wingdings</vt:lpstr>
      <vt:lpstr>LAPLACE</vt:lpstr>
      <vt:lpstr>Smart human-centric lighting systems.  Toward to “Lighting 4.0” era</vt:lpstr>
      <vt:lpstr>Some global figures </vt:lpstr>
      <vt:lpstr>The way forward to Lighting 4.0 era</vt:lpstr>
      <vt:lpstr>What is a smart lighting system?</vt:lpstr>
      <vt:lpstr>Human Centric Lighting</vt:lpstr>
      <vt:lpstr>Lighting, an IoT system’s component…</vt:lpstr>
      <vt:lpstr>The ultimate solution:  the “right human-centric smart lighting” concept</vt:lpstr>
      <vt:lpstr>To achieve that objective cross-discipline efforts are required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Wayne Stec</dc:creator>
  <cp:lastModifiedBy>Georges ZISSIS</cp:lastModifiedBy>
  <cp:revision>177</cp:revision>
  <dcterms:created xsi:type="dcterms:W3CDTF">2018-01-12T15:28:08Z</dcterms:created>
  <dcterms:modified xsi:type="dcterms:W3CDTF">2021-08-27T09:48:46Z</dcterms:modified>
</cp:coreProperties>
</file>