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7" r:id="rId1"/>
    <p:sldMasterId id="2147483724" r:id="rId2"/>
    <p:sldMasterId id="2147483770" r:id="rId3"/>
    <p:sldMasterId id="2147483835" r:id="rId4"/>
  </p:sldMasterIdLst>
  <p:notesMasterIdLst>
    <p:notesMasterId r:id="rId27"/>
  </p:notesMasterIdLst>
  <p:handoutMasterIdLst>
    <p:handoutMasterId r:id="rId28"/>
  </p:handoutMasterIdLst>
  <p:sldIdLst>
    <p:sldId id="256" r:id="rId5"/>
    <p:sldId id="718" r:id="rId6"/>
    <p:sldId id="298" r:id="rId7"/>
    <p:sldId id="752" r:id="rId8"/>
    <p:sldId id="753" r:id="rId9"/>
    <p:sldId id="757" r:id="rId10"/>
    <p:sldId id="754" r:id="rId11"/>
    <p:sldId id="536" r:id="rId12"/>
    <p:sldId id="295" r:id="rId13"/>
    <p:sldId id="744" r:id="rId14"/>
    <p:sldId id="747" r:id="rId15"/>
    <p:sldId id="698" r:id="rId16"/>
    <p:sldId id="699" r:id="rId17"/>
    <p:sldId id="700" r:id="rId18"/>
    <p:sldId id="701" r:id="rId19"/>
    <p:sldId id="702" r:id="rId20"/>
    <p:sldId id="743" r:id="rId21"/>
    <p:sldId id="750" r:id="rId22"/>
    <p:sldId id="746" r:id="rId23"/>
    <p:sldId id="751" r:id="rId24"/>
    <p:sldId id="755" r:id="rId25"/>
    <p:sldId id="756" r:id="rId2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2D5D"/>
    <a:srgbClr val="00589C"/>
    <a:srgbClr val="E3E4E6"/>
    <a:srgbClr val="004D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3"/>
    <p:restoredTop sz="94674"/>
  </p:normalViewPr>
  <p:slideViewPr>
    <p:cSldViewPr snapToGrid="0">
      <p:cViewPr varScale="1">
        <p:scale>
          <a:sx n="124" d="100"/>
          <a:sy n="124" d="100"/>
        </p:scale>
        <p:origin x="80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EA7812C3-8E20-5844-BDB7-A840A5B3AFA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660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004D95"/>
                </a:solidFill>
                <a:latin typeface="Verdana" pitchFamily="96" charset="0"/>
                <a:ea typeface="ＭＳ Ｐゴシック" pitchFamily="96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004D95"/>
                </a:solidFill>
                <a:latin typeface="Verdana" charset="0"/>
              </a:defRPr>
            </a:lvl1pPr>
          </a:lstStyle>
          <a:p>
            <a:pPr>
              <a:defRPr/>
            </a:pPr>
            <a:fld id="{3A714471-9F32-B54B-93C0-F3E7391C799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5246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96" charset="0"/>
        <a:ea typeface="ＭＳ Ｐゴシック" pitchFamily="96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rgbClr val="004D95"/>
        </a:solidFill>
        <a:latin typeface="Verdana" pitchFamily="96" charset="0"/>
        <a:ea typeface="ＭＳ Ｐゴシック" pitchFamily="96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96" charset="0"/>
        <a:ea typeface="ＭＳ Ｐゴシック" pitchFamily="96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96" charset="0"/>
        <a:ea typeface="ＭＳ Ｐゴシック" pitchFamily="96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96" charset="0"/>
        <a:ea typeface="ＭＳ Ｐゴシック" pitchFamily="96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4F87FD-D317-4A2B-962B-E8A63DB772D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475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September 16, 2014 MSG ~10 am (</a:t>
            </a:r>
            <a:r>
              <a:rPr lang="en-US" dirty="0" err="1"/>
              <a:t>Meteosat</a:t>
            </a:r>
            <a:r>
              <a:rPr lang="en-US" dirty="0"/>
              <a:t> second generation)</a:t>
            </a:r>
          </a:p>
          <a:p>
            <a:r>
              <a:rPr lang="en-US" dirty="0"/>
              <a:t>Next image, VIIRS DNB from the night before (~1:30 am)</a:t>
            </a:r>
          </a:p>
          <a:p>
            <a:r>
              <a:rPr lang="en-US" dirty="0"/>
              <a:t>We’ve changed the composition of the atmosphere and hydrosphere,</a:t>
            </a:r>
            <a:r>
              <a:rPr lang="en-US" baseline="0" dirty="0"/>
              <a:t> we’ve introduced materials that aren’t biodegradable, and w</a:t>
            </a:r>
            <a:r>
              <a:rPr lang="en-US" dirty="0"/>
              <a:t>e cut down the primeval forest to allow space</a:t>
            </a:r>
            <a:r>
              <a:rPr lang="en-US" baseline="0" dirty="0"/>
              <a:t> for agriculture.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A8EE8-E4A4-1541-9F84-818DAEBF778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3085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September 16, 2014 MSG ~10 am (</a:t>
            </a:r>
            <a:r>
              <a:rPr lang="en-US" dirty="0" err="1"/>
              <a:t>Meteosat</a:t>
            </a:r>
            <a:r>
              <a:rPr lang="en-US" dirty="0"/>
              <a:t> second generation)</a:t>
            </a:r>
          </a:p>
          <a:p>
            <a:r>
              <a:rPr lang="en-US" dirty="0"/>
              <a:t>Next image, VIIRS DNB from the night before (~1:30 am)</a:t>
            </a:r>
          </a:p>
          <a:p>
            <a:r>
              <a:rPr lang="en-US" dirty="0"/>
              <a:t>We’ve changed the composition of the atmosphere and hydrosphere,</a:t>
            </a:r>
            <a:r>
              <a:rPr lang="en-US" baseline="0" dirty="0"/>
              <a:t> we’ve introduced materials that aren’t biodegradable, and w</a:t>
            </a:r>
            <a:r>
              <a:rPr lang="en-US" dirty="0"/>
              <a:t>e cut down the primeval forest to allow space</a:t>
            </a:r>
            <a:r>
              <a:rPr lang="en-US" baseline="0" dirty="0"/>
              <a:t> for agriculture.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A8EE8-E4A4-1541-9F84-818DAEBF778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730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September 16, 2014 MSG ~10 am (</a:t>
            </a:r>
            <a:r>
              <a:rPr lang="en-US" dirty="0" err="1"/>
              <a:t>Meteosat</a:t>
            </a:r>
            <a:r>
              <a:rPr lang="en-US" dirty="0"/>
              <a:t> second generation)</a:t>
            </a:r>
          </a:p>
          <a:p>
            <a:r>
              <a:rPr lang="en-US" dirty="0"/>
              <a:t>Next image, VIIRS DNB from the night before (~1:30 am)</a:t>
            </a:r>
          </a:p>
          <a:p>
            <a:r>
              <a:rPr lang="en-US" dirty="0"/>
              <a:t>We’ve changed the composition of the atmosphere and hydrosphere,</a:t>
            </a:r>
            <a:r>
              <a:rPr lang="en-US" baseline="0" dirty="0"/>
              <a:t> we’ve introduced materials that aren’t biodegradable, and w</a:t>
            </a:r>
            <a:r>
              <a:rPr lang="en-US" dirty="0"/>
              <a:t>e cut down the primeval forest to allow space</a:t>
            </a:r>
            <a:r>
              <a:rPr lang="en-US" baseline="0" dirty="0"/>
              <a:t> for agriculture.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A8EE8-E4A4-1541-9F84-818DAEBF778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7362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September 16, 2014 MSG ~10 am (</a:t>
            </a:r>
            <a:r>
              <a:rPr lang="en-US" dirty="0" err="1"/>
              <a:t>Meteosat</a:t>
            </a:r>
            <a:r>
              <a:rPr lang="en-US" dirty="0"/>
              <a:t> second generation)</a:t>
            </a:r>
          </a:p>
          <a:p>
            <a:r>
              <a:rPr lang="en-US" dirty="0"/>
              <a:t>Next image, VIIRS DNB from the night before (~1:30 am)</a:t>
            </a:r>
          </a:p>
          <a:p>
            <a:r>
              <a:rPr lang="en-US" dirty="0"/>
              <a:t>We’ve changed the composition of the atmosphere and hydrosphere,</a:t>
            </a:r>
            <a:r>
              <a:rPr lang="en-US" baseline="0" dirty="0"/>
              <a:t> we’ve introduced materials that aren’t biodegradable, and w</a:t>
            </a:r>
            <a:r>
              <a:rPr lang="en-US" dirty="0"/>
              <a:t>e cut down the primeval forest to allow space</a:t>
            </a:r>
            <a:r>
              <a:rPr lang="en-US" baseline="0" dirty="0"/>
              <a:t> for agriculture.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A8EE8-E4A4-1541-9F84-818DAEBF778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5451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September 16, 2014 MSG ~10 am (</a:t>
            </a:r>
            <a:r>
              <a:rPr lang="en-US" dirty="0" err="1"/>
              <a:t>Meteosat</a:t>
            </a:r>
            <a:r>
              <a:rPr lang="en-US" dirty="0"/>
              <a:t> second generation)</a:t>
            </a:r>
          </a:p>
          <a:p>
            <a:r>
              <a:rPr lang="en-US" dirty="0"/>
              <a:t>Next image, VIIRS DNB from the night before (~1:30 am)</a:t>
            </a:r>
          </a:p>
          <a:p>
            <a:r>
              <a:rPr lang="en-US" dirty="0"/>
              <a:t>We’ve changed the composition of the atmosphere and hydrosphere,</a:t>
            </a:r>
            <a:r>
              <a:rPr lang="en-US" baseline="0" dirty="0"/>
              <a:t> we’ve introduced materials that aren’t biodegradable, and w</a:t>
            </a:r>
            <a:r>
              <a:rPr lang="en-US" dirty="0"/>
              <a:t>e cut down the primeval forest to allow space</a:t>
            </a:r>
            <a:r>
              <a:rPr lang="en-US" baseline="0" dirty="0"/>
              <a:t> for agriculture.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A8EE8-E4A4-1541-9F84-818DAEBF778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730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September 16, 2014 MSG ~10 am (</a:t>
            </a:r>
            <a:r>
              <a:rPr lang="en-US" dirty="0" err="1"/>
              <a:t>Meteosat</a:t>
            </a:r>
            <a:r>
              <a:rPr lang="en-US" dirty="0"/>
              <a:t> second generation)</a:t>
            </a:r>
          </a:p>
          <a:p>
            <a:r>
              <a:rPr lang="en-US" dirty="0"/>
              <a:t>Next image, VIIRS DNB from the night before (~1:30 am)</a:t>
            </a:r>
          </a:p>
          <a:p>
            <a:r>
              <a:rPr lang="en-US" dirty="0"/>
              <a:t>We’ve changed the composition of the atmosphere and hydrosphere,</a:t>
            </a:r>
            <a:r>
              <a:rPr lang="en-US" baseline="0" dirty="0"/>
              <a:t> we’ve introduced materials that aren’t biodegradable, and w</a:t>
            </a:r>
            <a:r>
              <a:rPr lang="en-US" dirty="0"/>
              <a:t>e cut down the primeval forest to allow space</a:t>
            </a:r>
            <a:r>
              <a:rPr lang="en-US" baseline="0" dirty="0"/>
              <a:t> for agriculture.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A8EE8-E4A4-1541-9F84-818DAEBF778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4947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Mastertextformat bearbeiten</a:t>
            </a:r>
          </a:p>
          <a:p>
            <a:pPr lvl="1"/>
            <a:r>
              <a:rPr lang="x-none"/>
              <a:t>Zweite Ebene</a:t>
            </a:r>
          </a:p>
          <a:p>
            <a:pPr lvl="2"/>
            <a:r>
              <a:rPr lang="x-none"/>
              <a:t>Dritte Ebene</a:t>
            </a:r>
          </a:p>
          <a:p>
            <a:pPr lvl="3"/>
            <a:r>
              <a:rPr lang="x-none"/>
              <a:t>Vierte Ebene</a:t>
            </a:r>
          </a:p>
          <a:p>
            <a:pPr lvl="4"/>
            <a:r>
              <a:rPr lang="x-non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Mastertextformat bearbeiten</a:t>
            </a:r>
          </a:p>
          <a:p>
            <a:pPr lvl="1"/>
            <a:r>
              <a:rPr lang="x-none"/>
              <a:t>Zweite Ebene</a:t>
            </a:r>
          </a:p>
          <a:p>
            <a:pPr lvl="2"/>
            <a:r>
              <a:rPr lang="x-none"/>
              <a:t>Dritte Ebene</a:t>
            </a:r>
          </a:p>
          <a:p>
            <a:pPr lvl="3"/>
            <a:r>
              <a:rPr lang="x-none"/>
              <a:t>Vierte Ebene</a:t>
            </a:r>
          </a:p>
          <a:p>
            <a:pPr lvl="4"/>
            <a:r>
              <a:rPr lang="x-non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Master-Untertitelformat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98CE0-9779-B648-8CCB-F439BD8304DA}" type="slidenum">
              <a:rPr lang="en-US">
                <a:latin typeface="Lucida Grande CE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Lucida Grande CE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60914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39A25-9537-1848-A4DF-E66963002289}" type="slidenum">
              <a:rPr lang="en-US">
                <a:latin typeface="Lucida Grande CE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Lucida Grande CE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14662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DC141-7D7C-E74F-B3CB-3FCCB4AB0B67}" type="slidenum">
              <a:rPr lang="en-US">
                <a:latin typeface="Lucida Grande CE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Lucida Grande CE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43951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A3118-7F4D-F84F-9BD7-B3334FA4838E}" type="slidenum">
              <a:rPr lang="en-US">
                <a:latin typeface="Lucida Grande CE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Lucida Grande CE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42100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D2303-D418-C243-A93E-098DBF7E7BD9}" type="slidenum">
              <a:rPr lang="en-US">
                <a:latin typeface="Lucida Grande CE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Lucida Grande CE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1441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A2CD3-0FD7-B842-B39D-BEF8105FCB56}" type="slidenum">
              <a:rPr lang="en-US">
                <a:latin typeface="Lucida Grande CE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Lucida Grande CE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58220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8D63E-3F97-634D-8E4B-9AF3B5EFF06B}" type="slidenum">
              <a:rPr lang="en-US">
                <a:latin typeface="Lucida Grande CE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Lucida Grande CE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47452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32B5B-C4DD-4C4C-B2F3-538E432156FC}" type="slidenum">
              <a:rPr lang="en-US">
                <a:latin typeface="Lucida Grande CE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Lucida Grande CE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555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Mastertextformat bearbeiten</a:t>
            </a:r>
          </a:p>
          <a:p>
            <a:pPr lvl="1"/>
            <a:r>
              <a:rPr lang="x-none"/>
              <a:t>Zweite Ebene</a:t>
            </a:r>
          </a:p>
          <a:p>
            <a:pPr lvl="2"/>
            <a:r>
              <a:rPr lang="x-none"/>
              <a:t>Dritte Ebene</a:t>
            </a:r>
          </a:p>
          <a:p>
            <a:pPr lvl="3"/>
            <a:r>
              <a:rPr lang="x-none"/>
              <a:t>Vierte Ebene</a:t>
            </a:r>
          </a:p>
          <a:p>
            <a:pPr lvl="4"/>
            <a:r>
              <a:rPr lang="x-non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A3906-BC1F-7548-95BD-4ED12AB22506}" type="slidenum">
              <a:rPr lang="en-US">
                <a:latin typeface="Lucida Grande CE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Lucida Grande CE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22706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DA66D-2791-F24B-A601-250658B6323F}" type="slidenum">
              <a:rPr lang="en-US">
                <a:latin typeface="Lucida Grande CE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Lucida Grande CE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68697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90B31-F8CA-6F42-82F7-622BD49C75E3}" type="slidenum">
              <a:rPr lang="en-US">
                <a:latin typeface="Lucida Grande CE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Lucida Grande CE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68672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Mastertitelformat bearbeiten</a:t>
            </a:r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Lucida Grande CE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02DD8-DA8F-EE4A-A3E6-7F58B9B838B3}" type="slidenum">
              <a:rPr lang="en-US">
                <a:latin typeface="Lucida Grande CE"/>
                <a:ea typeface="ＭＳ Ｐゴシック"/>
              </a:rPr>
              <a:pPr>
                <a:defRPr/>
              </a:pPr>
              <a:t>‹#›</a:t>
            </a:fld>
            <a:endParaRPr lang="en-US">
              <a:latin typeface="Lucida Grande CE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12784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Lucida Grande CE" charset="0"/>
              </a:defRPr>
            </a:lvl1pPr>
          </a:lstStyle>
          <a:p>
            <a:pPr>
              <a:defRPr/>
            </a:pPr>
            <a:fld id="{6F8FD277-1222-0C42-849B-74BD5C54ACD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85929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Lucida Grande CE" charset="0"/>
              </a:defRPr>
            </a:lvl1pPr>
          </a:lstStyle>
          <a:p>
            <a:pPr>
              <a:defRPr/>
            </a:pPr>
            <a:fld id="{53C6AF55-C1EB-DB40-840E-82435ACF447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92260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Lucida Grande CE" charset="0"/>
              </a:defRPr>
            </a:lvl1pPr>
          </a:lstStyle>
          <a:p>
            <a:pPr>
              <a:defRPr/>
            </a:pPr>
            <a:fld id="{554E6EED-2C8A-544B-A845-4BD915A458A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864968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Lucida Grande CE" charset="0"/>
              </a:defRPr>
            </a:lvl1pPr>
          </a:lstStyle>
          <a:p>
            <a:pPr>
              <a:defRPr/>
            </a:pPr>
            <a:fld id="{1166B661-30D7-FC42-A939-BFBF99A4420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61425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Lucida Grande CE" charset="0"/>
              </a:defRPr>
            </a:lvl1pPr>
          </a:lstStyle>
          <a:p>
            <a:pPr>
              <a:defRPr/>
            </a:pPr>
            <a:fld id="{94D8C172-B38A-F54D-842C-B55C3CFF970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458021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Lucida Grande CE" charset="0"/>
              </a:defRPr>
            </a:lvl1pPr>
          </a:lstStyle>
          <a:p>
            <a:pPr>
              <a:defRPr/>
            </a:pPr>
            <a:fld id="{1427808D-48BF-2E43-A0DC-BC2F2180343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55496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Lucida Grande CE" charset="0"/>
              </a:defRPr>
            </a:lvl1pPr>
          </a:lstStyle>
          <a:p>
            <a:pPr>
              <a:defRPr/>
            </a:pPr>
            <a:fld id="{467CFB32-2722-B449-9BEC-D785D218C0E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043424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Lucida Grande CE" charset="0"/>
              </a:defRPr>
            </a:lvl1pPr>
          </a:lstStyle>
          <a:p>
            <a:pPr>
              <a:defRPr/>
            </a:pPr>
            <a:fld id="{AB68B693-7A0F-0B4B-BA14-EDB73C8480F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368981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Lucida Grande CE" charset="0"/>
              </a:defRPr>
            </a:lvl1pPr>
          </a:lstStyle>
          <a:p>
            <a:pPr>
              <a:defRPr/>
            </a:pPr>
            <a:fld id="{73F01400-5877-0440-906E-292C587F5CE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292923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Lucida Grande CE" charset="0"/>
              </a:defRPr>
            </a:lvl1pPr>
          </a:lstStyle>
          <a:p>
            <a:pPr>
              <a:defRPr/>
            </a:pPr>
            <a:fld id="{80B709CA-1687-C04F-B58F-F4BF5A899A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289288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Lucida Grande CE" charset="0"/>
              </a:defRPr>
            </a:lvl1pPr>
          </a:lstStyle>
          <a:p>
            <a:pPr>
              <a:defRPr/>
            </a:pPr>
            <a:fld id="{04F7EF08-B26D-FE4B-BF3C-0C8ED754088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64305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DEF463-1D75-4874-BFA1-952707B62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9E148E2-97B3-45E8-AE72-3FF709871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1B63B9-8924-4A6E-A003-747625B86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E5B3-B6D2-4452-8DB8-CDB7AD1D144D}" type="datetimeFigureOut">
              <a:rPr lang="de-DE" smtClean="0"/>
              <a:t>09.09.21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D8114E-FBBA-4BD5-A82F-4E28DF24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7011F3-E80F-4034-AABF-0EF34F21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30C43-59DB-4EB1-A60F-30B94E512F7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21716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A3725D-B92E-49E1-9313-697C3256F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3B0EB2-FE03-4A3A-9003-F14C46B3D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1A2621-C01C-43F5-ABF8-D1672F5A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E5B3-B6D2-4452-8DB8-CDB7AD1D144D}" type="datetimeFigureOut">
              <a:rPr lang="de-DE" smtClean="0"/>
              <a:t>09.09.21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6FA6AA-44BA-4369-9601-43A20A495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2593D4-2C63-4CDC-BBBF-1802547E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30C43-59DB-4EB1-A60F-30B94E512F7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7021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AD8C08-3CFE-4A28-A763-11E781398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F21FA9-2876-4B9F-888A-280A5FDEB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6ED0D2-51C8-4FC2-B246-BB7455D46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E5B3-B6D2-4452-8DB8-CDB7AD1D144D}" type="datetimeFigureOut">
              <a:rPr lang="de-DE" smtClean="0"/>
              <a:t>09.09.21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33B3C9-8B3D-4540-8D03-07E9553F1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513219-8AC9-419E-A66B-3A5E84762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30C43-59DB-4EB1-A60F-30B94E512F7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78090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3C66B-0ADE-4971-92B2-9AFC8CA0D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48C4ED-4DDE-4A73-9026-F21B6A78D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D1A7280-E5E7-4643-BFA4-9A69D5FF5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A3E0D1B-87A1-4AC2-B765-25A96096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E5B3-B6D2-4452-8DB8-CDB7AD1D144D}" type="datetimeFigureOut">
              <a:rPr lang="de-DE" smtClean="0"/>
              <a:t>09.09.21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43BB28-6E37-4382-969C-C5A3F490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AD9B06-279D-452E-90C3-528E2EC88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30C43-59DB-4EB1-A60F-30B94E512F7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2187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F6A689-48F6-46A4-8656-AD9782ACC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F91BF7-030B-46CC-BD8B-A3873419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5338675-E836-4E91-BC1A-A8EAD661A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E86DB7-887F-47C6-9718-C604620B1D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333C937-4334-4727-B4CA-CB9952277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B927D6B-0F7A-4755-9A39-F77DE39D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E5B3-B6D2-4452-8DB8-CDB7AD1D144D}" type="datetimeFigureOut">
              <a:rPr lang="de-DE" smtClean="0"/>
              <a:t>09.09.21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6BC4980-CE8C-433D-AA30-4DC251C5C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D18A53F-56D9-48DF-A885-D30A83C2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30C43-59DB-4EB1-A60F-30B94E512F7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4205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Mastertextformat bearbeiten</a:t>
            </a:r>
          </a:p>
          <a:p>
            <a:pPr lvl="1"/>
            <a:r>
              <a:rPr lang="x-none"/>
              <a:t>Zweite Ebene</a:t>
            </a:r>
          </a:p>
          <a:p>
            <a:pPr lvl="2"/>
            <a:r>
              <a:rPr lang="x-none"/>
              <a:t>Dritte Ebene</a:t>
            </a:r>
          </a:p>
          <a:p>
            <a:pPr lvl="3"/>
            <a:r>
              <a:rPr lang="x-none"/>
              <a:t>Vierte Ebene</a:t>
            </a:r>
          </a:p>
          <a:p>
            <a:pPr lvl="4"/>
            <a:r>
              <a:rPr lang="x-non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Mastertextformat bearbeiten</a:t>
            </a:r>
          </a:p>
          <a:p>
            <a:pPr lvl="1"/>
            <a:r>
              <a:rPr lang="x-none"/>
              <a:t>Zweite Ebene</a:t>
            </a:r>
          </a:p>
          <a:p>
            <a:pPr lvl="2"/>
            <a:r>
              <a:rPr lang="x-none"/>
              <a:t>Dritte Ebene</a:t>
            </a:r>
          </a:p>
          <a:p>
            <a:pPr lvl="3"/>
            <a:r>
              <a:rPr lang="x-none"/>
              <a:t>Vierte Ebene</a:t>
            </a:r>
          </a:p>
          <a:p>
            <a:pPr lvl="4"/>
            <a:r>
              <a:rPr lang="x-non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1E1DF9-0BA7-4755-B47C-0C97E319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05F1FE4-F461-4C5D-9A6F-CEBD0C638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E5B3-B6D2-4452-8DB8-CDB7AD1D144D}" type="datetimeFigureOut">
              <a:rPr lang="de-DE" smtClean="0"/>
              <a:t>09.09.21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992BBA-7C98-4B54-9D1C-742E407E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0A8100-3027-4A12-98A0-74F3AAC56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30C43-59DB-4EB1-A60F-30B94E512F7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290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3D7292A-83AE-4710-845B-2733A23B5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E5B3-B6D2-4452-8DB8-CDB7AD1D144D}" type="datetimeFigureOut">
              <a:rPr lang="de-DE" smtClean="0"/>
              <a:t>09.09.21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45DAF01-6458-4977-8FCB-3F23E1B7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104149-E216-4EF4-A1BE-ECF8302D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30C43-59DB-4EB1-A60F-30B94E512F7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7390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2C903C-4F81-4A8A-B71D-CF4809134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0C9A18-251E-4250-8F57-1B1ACB12B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EBB5D8-F725-4BC6-9F13-5E116EED4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B8B29AD-F0CE-4E2A-98DA-A9E29EBA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E5B3-B6D2-4452-8DB8-CDB7AD1D144D}" type="datetimeFigureOut">
              <a:rPr lang="de-DE" smtClean="0"/>
              <a:t>09.09.21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6FF3C06-3AD9-4F3C-86C5-721C1ADEF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63A55C1-7BD4-49DE-9B34-FC166C675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30C43-59DB-4EB1-A60F-30B94E512F7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600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37D1DA-3551-4D74-88AC-22647B7F7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7DEA0E-472E-4727-9A2C-C3DD20A3B1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F65AD3-E108-4DDA-AFA5-A39643EC1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F3EB1F-CCBB-42EB-8F7F-BF792E1CC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E5B3-B6D2-4452-8DB8-CDB7AD1D144D}" type="datetimeFigureOut">
              <a:rPr lang="de-DE" smtClean="0"/>
              <a:t>09.09.21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3F90C5-286A-4B1F-A8A1-855DBE56C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C572A0-1628-4F54-A15C-36BE4A887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30C43-59DB-4EB1-A60F-30B94E512F7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619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9B6C32-D59F-4EE6-AEE3-52290D519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6C99345-2890-44B4-A075-DC068CB0A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9068B-AD9D-4F64-834A-F49C34E5F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E5B3-B6D2-4452-8DB8-CDB7AD1D144D}" type="datetimeFigureOut">
              <a:rPr lang="de-DE" smtClean="0"/>
              <a:t>09.09.21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6C2C8A-F42F-4411-A9CD-2C82ABDCE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1DA818-44F7-444B-A4EC-0F0421BDB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30C43-59DB-4EB1-A60F-30B94E512F7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9411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6826BA8-385E-437C-A3F8-37366BA454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BFF5C3E-E32E-4DE1-938E-E21A1CB3B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DEE73E-03F7-453A-AF5E-4CCE8540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E5B3-B6D2-4452-8DB8-CDB7AD1D144D}" type="datetimeFigureOut">
              <a:rPr lang="de-DE" smtClean="0"/>
              <a:t>09.09.21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2ED908-9EA2-45D1-8F8C-28C33AFCF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1F059A-979B-4CED-A59C-90F80E2B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30C43-59DB-4EB1-A60F-30B94E512F7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248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Mastertextformat bearbeiten</a:t>
            </a:r>
          </a:p>
          <a:p>
            <a:pPr lvl="1"/>
            <a:r>
              <a:rPr lang="x-none"/>
              <a:t>Zweite Ebene</a:t>
            </a:r>
          </a:p>
          <a:p>
            <a:pPr lvl="2"/>
            <a:r>
              <a:rPr lang="x-none"/>
              <a:t>Dritte Ebene</a:t>
            </a:r>
          </a:p>
          <a:p>
            <a:pPr lvl="3"/>
            <a:r>
              <a:rPr lang="x-none"/>
              <a:t>Vierte Ebene</a:t>
            </a:r>
          </a:p>
          <a:p>
            <a:pPr lvl="4"/>
            <a:r>
              <a:rPr lang="x-non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Mastertextformat bearbeiten</a:t>
            </a:r>
          </a:p>
          <a:p>
            <a:pPr lvl="1"/>
            <a:r>
              <a:rPr lang="x-none"/>
              <a:t>Zweite Ebene</a:t>
            </a:r>
          </a:p>
          <a:p>
            <a:pPr lvl="2"/>
            <a:r>
              <a:rPr lang="x-none"/>
              <a:t>Dritte Ebene</a:t>
            </a:r>
          </a:p>
          <a:p>
            <a:pPr lvl="3"/>
            <a:r>
              <a:rPr lang="x-none"/>
              <a:t>Vierte Ebene</a:t>
            </a:r>
          </a:p>
          <a:p>
            <a:pPr lvl="4"/>
            <a:r>
              <a:rPr lang="x-non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Mastertextformat bearbeiten</a:t>
            </a:r>
          </a:p>
          <a:p>
            <a:pPr lvl="1"/>
            <a:r>
              <a:rPr lang="x-none"/>
              <a:t>Zweite Ebene</a:t>
            </a:r>
          </a:p>
          <a:p>
            <a:pPr lvl="2"/>
            <a:r>
              <a:rPr lang="x-none"/>
              <a:t>Dritte Ebene</a:t>
            </a:r>
          </a:p>
          <a:p>
            <a:pPr lvl="3"/>
            <a:r>
              <a:rPr lang="x-none"/>
              <a:t>Vierte Ebene</a:t>
            </a:r>
          </a:p>
          <a:p>
            <a:pPr lvl="4"/>
            <a:r>
              <a:rPr lang="x-non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Bild auf Platzhalter ziehen oder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Mastertextformat bearbeiten</a:t>
            </a:r>
          </a:p>
          <a:p>
            <a:pPr lvl="1"/>
            <a:r>
              <a:rPr lang="x-none"/>
              <a:t>Zweite Ebene</a:t>
            </a:r>
          </a:p>
          <a:p>
            <a:pPr lvl="2"/>
            <a:r>
              <a:rPr lang="x-none"/>
              <a:t>Dritte Ebene</a:t>
            </a:r>
          </a:p>
          <a:p>
            <a:pPr lvl="3"/>
            <a:r>
              <a:rPr lang="x-none"/>
              <a:t>Vierte Ebene</a:t>
            </a:r>
          </a:p>
          <a:p>
            <a:pPr lvl="4"/>
            <a:r>
              <a:rPr lang="x-non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ucida Grande"/>
                <a:cs typeface="Lucida Grande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9/9/21</a:t>
            </a:fld>
            <a:endParaRPr lang="en-US">
              <a:solidFill>
                <a:prstClr val="white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ucida Grande"/>
                <a:cs typeface="Lucida Grande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ucida Grande"/>
                <a:cs typeface="Lucida Grande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Lucida Grande"/>
          <a:ea typeface="+mj-ea"/>
          <a:cs typeface="Lucida Grande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ucida Grande"/>
          <a:ea typeface="+mn-ea"/>
          <a:cs typeface="Lucida Grande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Lucida Grande"/>
          <a:ea typeface="+mn-ea"/>
          <a:cs typeface="Lucida Grande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Lucida Grande"/>
          <a:ea typeface="+mn-ea"/>
          <a:cs typeface="Lucida Grande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Lucida Grande"/>
          <a:ea typeface="+mn-ea"/>
          <a:cs typeface="Lucida Grande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Lucida Grande"/>
          <a:ea typeface="+mn-ea"/>
          <a:cs typeface="Lucida Grande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eaLnBrk="0" hangingPunct="0">
              <a:defRPr/>
            </a:pPr>
            <a:endParaRPr lang="en-US">
              <a:latin typeface="Lucida Grande CE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eaLnBrk="0" hangingPunct="0">
              <a:defRPr/>
            </a:pPr>
            <a:endParaRPr lang="en-US">
              <a:latin typeface="Lucida Grande CE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 eaLnBrk="0" hangingPunct="0">
              <a:defRPr/>
            </a:pPr>
            <a:fld id="{A82C2CC7-2993-994B-94B0-901339C930B2}" type="slidenum">
              <a:rPr lang="en-US">
                <a:latin typeface="Lucida Grande CE" charset="0"/>
              </a:rPr>
              <a:pPr eaLnBrk="0" hangingPunct="0">
                <a:defRPr/>
              </a:pPr>
              <a:t>‹#›</a:t>
            </a:fld>
            <a:endParaRPr lang="en-US">
              <a:latin typeface="Lucida Grande CE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ucida Grande CE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ucida Grande CE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ucida Grande CE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ucida Grande CE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ucida Grande CE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ucida Grande CE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ucida Grande CE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Lucida Grande CE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FE2D558-6CD0-6242-BEBB-727C33FD178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104CDD9-5D39-457E-B427-E0FBD048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2E0962-528F-4DE1-8C51-D297C6A66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C89DFA-C169-46B0-8CC0-3B7BD95F60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FE5B3-B6D2-4452-8DB8-CDB7AD1D144D}" type="datetimeFigureOut">
              <a:rPr lang="de-DE" smtClean="0"/>
              <a:t>09.09.21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09C00F-3077-424A-96DA-1E9C53C45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773999-0A8D-4823-A257-AD0D489BBD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30C43-59DB-4EB1-A60F-30B94E512F7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440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tiff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8BF83F6-6D1F-488E-A279-9C206102A7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8163" r="12500" b="746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32830A8-BFD2-4B44-94FB-38D7378B1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6061" y="5185336"/>
            <a:ext cx="7707292" cy="1571608"/>
          </a:xfrm>
        </p:spPr>
        <p:txBody>
          <a:bodyPr>
            <a:normAutofit fontScale="90000"/>
          </a:bodyPr>
          <a:lstStyle/>
          <a:p>
            <a:r>
              <a:rPr lang="de-DE" sz="33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Which</a:t>
            </a:r>
            <a:r>
              <a:rPr lang="de-DE" sz="33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de-DE" sz="33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types</a:t>
            </a:r>
            <a:r>
              <a:rPr lang="de-DE" sz="33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de-DE" sz="33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of</a:t>
            </a:r>
            <a:r>
              <a:rPr lang="de-DE" sz="33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de-DE" sz="33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lighting</a:t>
            </a:r>
            <a:r>
              <a:rPr lang="de-DE" sz="33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de-DE" sz="33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are</a:t>
            </a:r>
            <a:r>
              <a:rPr lang="de-DE" sz="33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de-DE" sz="33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responsible</a:t>
            </a:r>
            <a:br>
              <a:rPr lang="de-DE" sz="33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de-DE" sz="33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for</a:t>
            </a:r>
            <a:r>
              <a:rPr lang="de-DE" sz="33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light </a:t>
            </a:r>
            <a:r>
              <a:rPr lang="de-DE" sz="3300" b="1" dirty="0" err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emissions</a:t>
            </a:r>
            <a:r>
              <a:rPr lang="de-DE" sz="33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?</a:t>
            </a:r>
            <a:br>
              <a:rPr lang="de-DE" sz="375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de-DE" sz="2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Christopher Kyba</a:t>
            </a:r>
            <a:br>
              <a:rPr lang="de-DE" sz="2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lang="de-DE" sz="2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August 6, 2021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40ACFE-9856-4DD5-9466-F10C5A205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5" y="101056"/>
            <a:ext cx="1544610" cy="21844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6CA2931-DEA9-46AB-A7E2-60B1AC651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332" y="218910"/>
            <a:ext cx="1490133" cy="96085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59FAC04-8378-467B-83DC-851813CB6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393" y="6403717"/>
            <a:ext cx="2179072" cy="28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37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29184E-5ACF-264B-85B6-50743C099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73" y="0"/>
            <a:ext cx="4828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91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F4C516-6EAE-EE42-93CC-324D3376A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8" y="535570"/>
            <a:ext cx="7560253" cy="578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15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2EBD6D9-EEA1-1B4D-BA99-63D268F1CB88}"/>
              </a:ext>
            </a:extLst>
          </p:cNvPr>
          <p:cNvSpPr txBox="1"/>
          <p:nvPr/>
        </p:nvSpPr>
        <p:spPr>
          <a:xfrm>
            <a:off x="5989970" y="2066491"/>
            <a:ext cx="29769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rPr>
              <a:t>Dimming set to 30%, 60% and 100% of maximum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anose="020B0600040502020204" pitchFamily="34" charset="0"/>
              <a:ea typeface="ＭＳ Ｐゴシック" charset="0"/>
              <a:cs typeface="Lucida Grande" panose="020B06000405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anose="020B0600040502020204" pitchFamily="34" charset="0"/>
              <a:ea typeface="ＭＳ Ｐゴシック" charset="0"/>
              <a:cs typeface="Lucida Grande" panose="020B06000405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panose="020B0600040502020204" pitchFamily="34" charset="0"/>
              <a:ea typeface="ＭＳ Ｐゴシック" charset="0"/>
              <a:cs typeface="Lucida Grande" panose="020B06000405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rPr>
              <a:t>14,000 of 19,500 City of Tucson streetlights involved in the test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6C3695-9E62-9F41-855B-F341D160D98A}"/>
              </a:ext>
            </a:extLst>
          </p:cNvPr>
          <p:cNvSpPr txBox="1">
            <a:spLocks/>
          </p:cNvSpPr>
          <p:nvPr/>
        </p:nvSpPr>
        <p:spPr>
          <a:xfrm>
            <a:off x="0" y="99317"/>
            <a:ext cx="9144000" cy="78426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ucida Grande"/>
                <a:ea typeface="+mj-ea"/>
                <a:cs typeface="Lucida Grande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j-ea"/>
                <a:cs typeface="Lucida Grande" panose="020B0600040502020204" pitchFamily="34" charset="0"/>
              </a:rPr>
              <a:t>Tucson dimming experiment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65A9EA-B394-DC43-914D-6F827D110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4" y="1908192"/>
            <a:ext cx="5416098" cy="36084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ADDAE2-36E6-6741-9332-0028F1CFB5DB}"/>
              </a:ext>
            </a:extLst>
          </p:cNvPr>
          <p:cNvSpPr txBox="1"/>
          <p:nvPr/>
        </p:nvSpPr>
        <p:spPr>
          <a:xfrm>
            <a:off x="5258871" y="6111727"/>
            <a:ext cx="3885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rPr>
              <a:t>Kyba et al. (2020)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rPr>
              <a:t>Lighting Research &amp; Technology</a:t>
            </a:r>
          </a:p>
        </p:txBody>
      </p:sp>
    </p:spTree>
    <p:extLst>
      <p:ext uri="{BB962C8B-B14F-4D97-AF65-F5344CB8AC3E}">
        <p14:creationId xmlns:p14="http://schemas.microsoft.com/office/powerpoint/2010/main" val="2729257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F209A-238E-324D-8C30-92EB27596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3578"/>
          </a:xfrm>
        </p:spPr>
        <p:txBody>
          <a:bodyPr/>
          <a:lstStyle/>
          <a:p>
            <a:r>
              <a:rPr lang="en-US" dirty="0"/>
              <a:t>Tucson experiment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0E9DE-1F90-8A4F-8840-877761BDB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82110"/>
            <a:ext cx="5775890" cy="57758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52F58A-872F-0B4F-9EB5-C1841FFF0D34}"/>
              </a:ext>
            </a:extLst>
          </p:cNvPr>
          <p:cNvSpPr txBox="1"/>
          <p:nvPr/>
        </p:nvSpPr>
        <p:spPr>
          <a:xfrm>
            <a:off x="6349431" y="2694852"/>
            <a:ext cx="2794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Change in city output was clearly visible in DNB images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19E24-AEA6-6344-98CA-1B276CC0F598}"/>
              </a:ext>
            </a:extLst>
          </p:cNvPr>
          <p:cNvSpPr txBox="1"/>
          <p:nvPr/>
        </p:nvSpPr>
        <p:spPr>
          <a:xfrm>
            <a:off x="6764594" y="6111727"/>
            <a:ext cx="2379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rPr>
              <a:t>Kyba et al. (2020)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rPr>
              <a:t>Lighting. Res. Tech.</a:t>
            </a:r>
          </a:p>
        </p:txBody>
      </p:sp>
    </p:spTree>
    <p:extLst>
      <p:ext uri="{BB962C8B-B14F-4D97-AF65-F5344CB8AC3E}">
        <p14:creationId xmlns:p14="http://schemas.microsoft.com/office/powerpoint/2010/main" val="1852283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F209A-238E-324D-8C30-92EB27596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3578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C59CB9-2EC1-9B4C-8F94-ABAF0AF5684D}"/>
              </a:ext>
            </a:extLst>
          </p:cNvPr>
          <p:cNvCxnSpPr>
            <a:cxnSpLocks/>
          </p:cNvCxnSpPr>
          <p:nvPr/>
        </p:nvCxnSpPr>
        <p:spPr>
          <a:xfrm>
            <a:off x="808843" y="6215100"/>
            <a:ext cx="7741085" cy="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0A2EF2C-9DF6-CA46-B2CC-266BBE17BAD9}"/>
              </a:ext>
            </a:extLst>
          </p:cNvPr>
          <p:cNvCxnSpPr>
            <a:cxnSpLocks/>
          </p:cNvCxnSpPr>
          <p:nvPr/>
        </p:nvCxnSpPr>
        <p:spPr>
          <a:xfrm flipV="1">
            <a:off x="760826" y="1599931"/>
            <a:ext cx="0" cy="4615169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0AA4DA-9FB4-3544-9854-A28FA2E5B814}"/>
              </a:ext>
            </a:extLst>
          </p:cNvPr>
          <p:cNvCxnSpPr>
            <a:cxnSpLocks/>
          </p:cNvCxnSpPr>
          <p:nvPr/>
        </p:nvCxnSpPr>
        <p:spPr>
          <a:xfrm flipV="1">
            <a:off x="760826" y="3468302"/>
            <a:ext cx="7663842" cy="2746800"/>
          </a:xfrm>
          <a:prstGeom prst="straightConnector1">
            <a:avLst/>
          </a:prstGeom>
          <a:ln w="952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EB35F70-4462-534B-A479-12E263623A8F}"/>
              </a:ext>
            </a:extLst>
          </p:cNvPr>
          <p:cNvSpPr txBox="1"/>
          <p:nvPr/>
        </p:nvSpPr>
        <p:spPr>
          <a:xfrm>
            <a:off x="5092745" y="6278057"/>
            <a:ext cx="2311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rPr>
              <a:t>Streetlight power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1B7508-B119-2041-8DE0-389D858144F5}"/>
              </a:ext>
            </a:extLst>
          </p:cNvPr>
          <p:cNvSpPr txBox="1"/>
          <p:nvPr/>
        </p:nvSpPr>
        <p:spPr>
          <a:xfrm rot="16200000">
            <a:off x="-710924" y="2854216"/>
            <a:ext cx="2068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rPr>
              <a:t>City brightness</a:t>
            </a:r>
          </a:p>
        </p:txBody>
      </p:sp>
    </p:spTree>
    <p:extLst>
      <p:ext uri="{BB962C8B-B14F-4D97-AF65-F5344CB8AC3E}">
        <p14:creationId xmlns:p14="http://schemas.microsoft.com/office/powerpoint/2010/main" val="283494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3.05556E-6 -0.234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F209A-238E-324D-8C30-92EB27596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3578"/>
          </a:xfrm>
        </p:spPr>
        <p:txBody>
          <a:bodyPr/>
          <a:lstStyle/>
          <a:p>
            <a:r>
              <a:rPr lang="de-DE" dirty="0" err="1"/>
              <a:t>Results</a:t>
            </a:r>
            <a:endParaRPr lang="de-DE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F8E5F6A-CDEA-E74B-931E-2C8AF38FF994}"/>
              </a:ext>
            </a:extLst>
          </p:cNvPr>
          <p:cNvCxnSpPr>
            <a:cxnSpLocks/>
          </p:cNvCxnSpPr>
          <p:nvPr/>
        </p:nvCxnSpPr>
        <p:spPr>
          <a:xfrm>
            <a:off x="808843" y="6215101"/>
            <a:ext cx="7741085" cy="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BBF607-C526-BF4C-A3E4-9471602DCF33}"/>
              </a:ext>
            </a:extLst>
          </p:cNvPr>
          <p:cNvCxnSpPr>
            <a:cxnSpLocks/>
          </p:cNvCxnSpPr>
          <p:nvPr/>
        </p:nvCxnSpPr>
        <p:spPr>
          <a:xfrm flipV="1">
            <a:off x="760826" y="1599932"/>
            <a:ext cx="0" cy="4615169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7E3C439-9087-0F4F-8F44-B293C9956AF0}"/>
              </a:ext>
            </a:extLst>
          </p:cNvPr>
          <p:cNvSpPr txBox="1"/>
          <p:nvPr/>
        </p:nvSpPr>
        <p:spPr>
          <a:xfrm>
            <a:off x="5092745" y="6278057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rPr>
              <a:t>Streetlight power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84A51D-0E92-504D-A77A-36674B6EC9F5}"/>
              </a:ext>
            </a:extLst>
          </p:cNvPr>
          <p:cNvSpPr txBox="1"/>
          <p:nvPr/>
        </p:nvSpPr>
        <p:spPr>
          <a:xfrm rot="16200000">
            <a:off x="-710924" y="2854216"/>
            <a:ext cx="2068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rPr>
              <a:t>City brightness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482312-AAD8-DA4F-881A-9058F2C82D64}"/>
              </a:ext>
            </a:extLst>
          </p:cNvPr>
          <p:cNvCxnSpPr>
            <a:cxnSpLocks/>
          </p:cNvCxnSpPr>
          <p:nvPr/>
        </p:nvCxnSpPr>
        <p:spPr>
          <a:xfrm flipV="1">
            <a:off x="768272" y="1852540"/>
            <a:ext cx="7663842" cy="2746800"/>
          </a:xfrm>
          <a:prstGeom prst="straightConnector1">
            <a:avLst/>
          </a:prstGeom>
          <a:ln w="952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D0CF1F7-410F-CB43-A7C2-19DBBC50EBE3}"/>
              </a:ext>
            </a:extLst>
          </p:cNvPr>
          <p:cNvSpPr/>
          <p:nvPr/>
        </p:nvSpPr>
        <p:spPr>
          <a:xfrm>
            <a:off x="808843" y="4599340"/>
            <a:ext cx="7390357" cy="16157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/>
                <a:cs typeface="Lucida Grande" panose="020B0600040502020204" pitchFamily="34" charset="0"/>
              </a:rPr>
              <a:t>Other lights</a:t>
            </a:r>
          </a:p>
        </p:txBody>
      </p:sp>
    </p:spTree>
    <p:extLst>
      <p:ext uri="{BB962C8B-B14F-4D97-AF65-F5344CB8AC3E}">
        <p14:creationId xmlns:p14="http://schemas.microsoft.com/office/powerpoint/2010/main" val="3583267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F209A-238E-324D-8C30-92EB27596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3578"/>
          </a:xfrm>
        </p:spPr>
        <p:txBody>
          <a:bodyPr/>
          <a:lstStyle/>
          <a:p>
            <a:r>
              <a:rPr lang="de-DE" dirty="0" err="1"/>
              <a:t>Results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022EB1-3E3F-2747-A6DB-39246A5A87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b="8391"/>
          <a:stretch/>
        </p:blipFill>
        <p:spPr>
          <a:xfrm>
            <a:off x="457201" y="1403011"/>
            <a:ext cx="8512174" cy="47614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6229A2-DA37-F744-9F7B-61FA0A019C5E}"/>
              </a:ext>
            </a:extLst>
          </p:cNvPr>
          <p:cNvSpPr txBox="1"/>
          <p:nvPr/>
        </p:nvSpPr>
        <p:spPr>
          <a:xfrm>
            <a:off x="4654194" y="2794571"/>
            <a:ext cx="4032606" cy="923330"/>
          </a:xfrm>
          <a:prstGeom prst="rect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rPr>
              <a:t>Only 13% of the light emissions from Tucson after midnight are due to streetlights!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8B6F98-B1D0-574C-A34A-05AF1A6AEEB4}"/>
              </a:ext>
            </a:extLst>
          </p:cNvPr>
          <p:cNvSpPr txBox="1"/>
          <p:nvPr/>
        </p:nvSpPr>
        <p:spPr>
          <a:xfrm rot="16200000">
            <a:off x="-1023437" y="2854216"/>
            <a:ext cx="256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rPr>
              <a:t>City brightness (%)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E08B4-C9B2-BF46-8815-816103108323}"/>
              </a:ext>
            </a:extLst>
          </p:cNvPr>
          <p:cNvSpPr txBox="1"/>
          <p:nvPr/>
        </p:nvSpPr>
        <p:spPr>
          <a:xfrm>
            <a:off x="5333443" y="6248447"/>
            <a:ext cx="3082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rPr>
              <a:t>Streetlight power (MW) </a:t>
            </a:r>
          </a:p>
        </p:txBody>
      </p:sp>
    </p:spTree>
    <p:extLst>
      <p:ext uri="{BB962C8B-B14F-4D97-AF65-F5344CB8AC3E}">
        <p14:creationId xmlns:p14="http://schemas.microsoft.com/office/powerpoint/2010/main" val="3781535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F209A-238E-324D-8C30-92EB27596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3578"/>
          </a:xfrm>
        </p:spPr>
        <p:txBody>
          <a:bodyPr/>
          <a:lstStyle/>
          <a:p>
            <a:r>
              <a:rPr lang="de-DE" dirty="0"/>
              <a:t>German </a:t>
            </a:r>
            <a:r>
              <a:rPr lang="de-DE" dirty="0" err="1"/>
              <a:t>villages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A5911-22A2-0746-B168-8846A836E0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b="8346"/>
          <a:stretch/>
        </p:blipFill>
        <p:spPr>
          <a:xfrm>
            <a:off x="544530" y="1214063"/>
            <a:ext cx="8599470" cy="48887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DBAEDE-FFEA-A94E-858F-711A33D8206F}"/>
              </a:ext>
            </a:extLst>
          </p:cNvPr>
          <p:cNvSpPr txBox="1"/>
          <p:nvPr/>
        </p:nvSpPr>
        <p:spPr>
          <a:xfrm>
            <a:off x="5400970" y="6143945"/>
            <a:ext cx="3558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rPr>
              <a:t>Streetlight luminance (rel.)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7E314F-179C-4543-8548-E3B811DD8B7B}"/>
              </a:ext>
            </a:extLst>
          </p:cNvPr>
          <p:cNvSpPr txBox="1"/>
          <p:nvPr/>
        </p:nvSpPr>
        <p:spPr>
          <a:xfrm rot="16200000">
            <a:off x="-1036333" y="2854216"/>
            <a:ext cx="271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rPr>
              <a:t>City brightness (rel.)</a:t>
            </a:r>
          </a:p>
        </p:txBody>
      </p:sp>
    </p:spTree>
    <p:extLst>
      <p:ext uri="{BB962C8B-B14F-4D97-AF65-F5344CB8AC3E}">
        <p14:creationId xmlns:p14="http://schemas.microsoft.com/office/powerpoint/2010/main" val="312545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rking.jpeg">
            <a:extLst>
              <a:ext uri="{FF2B5EF4-FFF2-40B4-BE49-F238E27FC236}">
                <a16:creationId xmlns:a16="http://schemas.microsoft.com/office/drawing/2014/main" id="{07D3E3CE-B8C9-2B43-B44E-7001485CDE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"/>
          <a:stretch/>
        </p:blipFill>
        <p:spPr>
          <a:xfrm>
            <a:off x="82192" y="0"/>
            <a:ext cx="9061807" cy="3021572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B4109A-8A74-764D-9F69-94F085D507EE}"/>
              </a:ext>
            </a:extLst>
          </p:cNvPr>
          <p:cNvSpPr txBox="1"/>
          <p:nvPr/>
        </p:nvSpPr>
        <p:spPr>
          <a:xfrm>
            <a:off x="2731881" y="54476"/>
            <a:ext cx="36802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uLnTx/>
                <a:uFillTx/>
                <a:latin typeface="Calibri"/>
                <a:ea typeface="ＭＳ Ｐゴシック"/>
                <a:cs typeface="+mn-cs"/>
              </a:rPr>
              <a:t>Nachtlichter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uLnTx/>
                <a:uFillTx/>
                <a:latin typeface="Calibri"/>
                <a:ea typeface="ＭＳ Ｐゴシック"/>
                <a:cs typeface="+mn-cs"/>
              </a:rPr>
              <a:t> App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8812C2-6CA9-D049-9993-A0EBAEBC9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" y="56254"/>
            <a:ext cx="998481" cy="141221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04457-1D18-6D41-9787-F1B23FEC7C0F}"/>
              </a:ext>
            </a:extLst>
          </p:cNvPr>
          <p:cNvGrpSpPr/>
          <p:nvPr/>
        </p:nvGrpSpPr>
        <p:grpSpPr>
          <a:xfrm>
            <a:off x="14513" y="1438382"/>
            <a:ext cx="2580649" cy="5265011"/>
            <a:chOff x="14513" y="1438382"/>
            <a:chExt cx="2580649" cy="52650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A93DB4-3108-FA44-AAD9-708DB4566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13" y="1438382"/>
              <a:ext cx="2580649" cy="526501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4EC1D69-477A-6D4A-A9D0-04E2DE32D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783" y="2095680"/>
              <a:ext cx="2222107" cy="395041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5786DF-24A6-3747-B71E-174BD04F4A5B}"/>
              </a:ext>
            </a:extLst>
          </p:cNvPr>
          <p:cNvGrpSpPr/>
          <p:nvPr/>
        </p:nvGrpSpPr>
        <p:grpSpPr>
          <a:xfrm>
            <a:off x="1275565" y="1438380"/>
            <a:ext cx="2580649" cy="5265011"/>
            <a:chOff x="1275565" y="1438380"/>
            <a:chExt cx="2580649" cy="526501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7670838-9B28-0F4B-8CFE-E64960FF2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5565" y="1438380"/>
              <a:ext cx="2580649" cy="526501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CE982D5-80E6-E749-8167-8CF8744C2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820" y="2095677"/>
              <a:ext cx="2265121" cy="402688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F14717A-0BC3-E04E-9663-B031BB677AFE}"/>
              </a:ext>
            </a:extLst>
          </p:cNvPr>
          <p:cNvGrpSpPr/>
          <p:nvPr/>
        </p:nvGrpSpPr>
        <p:grpSpPr>
          <a:xfrm>
            <a:off x="2964497" y="1438378"/>
            <a:ext cx="2580649" cy="5265011"/>
            <a:chOff x="2964497" y="1438378"/>
            <a:chExt cx="2580649" cy="526501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2698E50-393B-774C-9EFD-0994F5644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4497" y="1438378"/>
              <a:ext cx="2580649" cy="526501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A6E1F6-A385-144B-9FDD-4BB21821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784" y="2095678"/>
              <a:ext cx="2224090" cy="395393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778F46-4BDD-1B49-91AD-68225D4B4A75}"/>
              </a:ext>
            </a:extLst>
          </p:cNvPr>
          <p:cNvGrpSpPr/>
          <p:nvPr/>
        </p:nvGrpSpPr>
        <p:grpSpPr>
          <a:xfrm>
            <a:off x="4751524" y="1438375"/>
            <a:ext cx="2580649" cy="5265011"/>
            <a:chOff x="6563351" y="1411651"/>
            <a:chExt cx="2580649" cy="52650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2068738-1AB8-3C47-B1D3-6C2FCC1BB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3351" y="1411651"/>
              <a:ext cx="2580649" cy="526501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5EE7118-59DC-EE43-890C-9FC0D6A7F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6624" y="2095677"/>
              <a:ext cx="2210220" cy="392928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6726B66-65A6-3D4D-BF05-CD327B4C4043}"/>
              </a:ext>
            </a:extLst>
          </p:cNvPr>
          <p:cNvGrpSpPr/>
          <p:nvPr/>
        </p:nvGrpSpPr>
        <p:grpSpPr>
          <a:xfrm>
            <a:off x="6538551" y="1438377"/>
            <a:ext cx="2580649" cy="5265011"/>
            <a:chOff x="4926108" y="1411652"/>
            <a:chExt cx="2580649" cy="526501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32ABDFC-869C-C542-8882-975838B40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6108" y="1411652"/>
              <a:ext cx="2580649" cy="526501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3661947-B3F7-D740-BC66-2FAD96F24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7266" y="2095678"/>
              <a:ext cx="2210219" cy="39292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790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41ADC-0567-8D47-B371-5E774220B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Nachtlichter</a:t>
            </a:r>
            <a:r>
              <a:rPr lang="en-US" dirty="0"/>
              <a:t> 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CC1A3-A586-4C43-BE27-83A069CFA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3216"/>
            <a:ext cx="8229600" cy="3300573"/>
          </a:xfrm>
        </p:spPr>
        <p:txBody>
          <a:bodyPr>
            <a:normAutofit/>
          </a:bodyPr>
          <a:lstStyle/>
          <a:p>
            <a:r>
              <a:rPr lang="en-US" sz="3000" dirty="0"/>
              <a:t>What is the relationship between satellite radiance and number and type of lights on the ground?</a:t>
            </a:r>
          </a:p>
          <a:p>
            <a:r>
              <a:rPr lang="en-US" sz="3000" dirty="0"/>
              <a:t>How does the nature of lighting change on an urban to rural gradient?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D68E77-D416-5C47-B906-773D6F52F2CB}"/>
              </a:ext>
            </a:extLst>
          </p:cNvPr>
          <p:cNvGrpSpPr/>
          <p:nvPr/>
        </p:nvGrpSpPr>
        <p:grpSpPr>
          <a:xfrm>
            <a:off x="2743200" y="4571349"/>
            <a:ext cx="3657600" cy="2012013"/>
            <a:chOff x="0" y="1520158"/>
            <a:chExt cx="9144000" cy="50300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BDCB6DC-813F-7947-B7BB-CA78ED99E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20158"/>
              <a:ext cx="9144000" cy="503003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DBE14D-3996-1D41-AE64-CBA75D405D2D}"/>
                </a:ext>
              </a:extLst>
            </p:cNvPr>
            <p:cNvSpPr txBox="1"/>
            <p:nvPr/>
          </p:nvSpPr>
          <p:spPr>
            <a:xfrm>
              <a:off x="3052365" y="4696341"/>
              <a:ext cx="4136550" cy="1615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latin typeface="Lucida Grande" panose="020B0600040502020204" pitchFamily="34" charset="0"/>
                  <a:cs typeface="Lucida Grande" panose="020B0600040502020204" pitchFamily="34" charset="0"/>
                </a:rPr>
                <a:t>Altstadt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latin typeface="Lucida Grande" panose="020B0600040502020204" pitchFamily="34" charset="0"/>
                  <a:cs typeface="Lucida Grande" panose="020B0600040502020204" pitchFamily="34" charset="0"/>
                </a:rPr>
                <a:t>84 </a:t>
              </a:r>
              <a:r>
                <a:rPr lang="en-US" sz="1800" dirty="0" err="1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latin typeface="Lucida Grande" panose="020B0600040502020204" pitchFamily="34" charset="0"/>
                  <a:cs typeface="Lucida Grande" panose="020B0600040502020204" pitchFamily="34" charset="0"/>
                </a:rPr>
                <a:t>nW</a:t>
              </a:r>
              <a:r>
                <a:rPr lang="en-US" sz="1800" dirty="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latin typeface="Lucida Grande" panose="020B0600040502020204" pitchFamily="34" charset="0"/>
                  <a:cs typeface="Lucida Grande" panose="020B0600040502020204" pitchFamily="34" charset="0"/>
                </a:rPr>
                <a:t>/cm</a:t>
              </a:r>
              <a:r>
                <a:rPr lang="en-US" sz="1800" baseline="30000" dirty="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latin typeface="Lucida Grande" panose="020B0600040502020204" pitchFamily="34" charset="0"/>
                  <a:cs typeface="Lucida Grande" panose="020B0600040502020204" pitchFamily="34" charset="0"/>
                </a:rPr>
                <a:t>2</a:t>
              </a:r>
              <a:r>
                <a:rPr lang="en-US" sz="1800" dirty="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latin typeface="Lucida Grande" panose="020B0600040502020204" pitchFamily="34" charset="0"/>
                  <a:cs typeface="Lucida Grande" panose="020B0600040502020204" pitchFamily="34" charset="0"/>
                </a:rPr>
                <a:t>sr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D23603-30D0-D640-91DB-F35343C82F23}"/>
                </a:ext>
              </a:extLst>
            </p:cNvPr>
            <p:cNvSpPr txBox="1"/>
            <p:nvPr/>
          </p:nvSpPr>
          <p:spPr>
            <a:xfrm>
              <a:off x="2443613" y="1898913"/>
              <a:ext cx="4256775" cy="1615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ctr" defTabSz="685800" fontAlgn="auto">
                <a:spcBef>
                  <a:spcPts val="0"/>
                </a:spcBef>
                <a:spcAft>
                  <a:spcPts val="0"/>
                </a:spcAft>
                <a:defRPr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latin typeface="Lucida Grande" panose="020B0600040502020204" pitchFamily="34" charset="0"/>
                  <a:cs typeface="Lucida Grande" panose="020B0600040502020204" pitchFamily="34" charset="0"/>
                </a:defRPr>
              </a:lvl1pPr>
            </a:lstStyle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uLnTx/>
                  <a:uFillTx/>
                  <a:latin typeface="Lucida Grande" panose="020B0600040502020204" pitchFamily="34" charset="0"/>
                  <a:cs typeface="Lucida Grande" panose="020B0600040502020204" pitchFamily="34" charset="0"/>
                </a:rPr>
                <a:t>Neustadt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uLnTx/>
                  <a:uFillTx/>
                  <a:latin typeface="Lucida Grande" panose="020B0600040502020204" pitchFamily="34" charset="0"/>
                  <a:cs typeface="Lucida Grande" panose="020B0600040502020204" pitchFamily="34" charset="0"/>
                </a:rPr>
                <a:t>21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uLnTx/>
                  <a:uFillTx/>
                  <a:latin typeface="Lucida Grande" panose="020B0600040502020204" pitchFamily="34" charset="0"/>
                  <a:cs typeface="Lucida Grande" panose="020B0600040502020204" pitchFamily="34" charset="0"/>
                </a:rPr>
                <a:t>nW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uLnTx/>
                  <a:uFillTx/>
                  <a:latin typeface="Lucida Grande" panose="020B0600040502020204" pitchFamily="34" charset="0"/>
                  <a:cs typeface="Lucida Grande" panose="020B0600040502020204" pitchFamily="34" charset="0"/>
                </a:rPr>
                <a:t>/cm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uLnTx/>
                  <a:uFillTx/>
                  <a:latin typeface="Lucida Grande" panose="020B0600040502020204" pitchFamily="34" charset="0"/>
                  <a:cs typeface="Lucida Grande" panose="020B0600040502020204" pitchFamily="34" charset="0"/>
                </a:rPr>
                <a:t>2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uLnTx/>
                  <a:uFillTx/>
                  <a:latin typeface="Lucida Grande" panose="020B0600040502020204" pitchFamily="34" charset="0"/>
                  <a:cs typeface="Lucida Grande" panose="020B0600040502020204" pitchFamily="34" charset="0"/>
                </a:rPr>
                <a:t>sr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452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he Mercury-bound MESSENGER spacecraft captured several stunning images of Earth during a gravity... [+] assist swingby of its home planet on Aug. 2, 2005. Several hundred images, taken with the wide-angle camera in MESSENGER's Mercury Dual Imaging System (MDIS), were sequenced into a movie documenting the view from MESSENGER as it departed Earth.">
            <a:extLst>
              <a:ext uri="{FF2B5EF4-FFF2-40B4-BE49-F238E27FC236}">
                <a16:creationId xmlns:a16="http://schemas.microsoft.com/office/drawing/2014/main" id="{11C71A32-19EA-9446-BEFA-F0543B9BE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B17DB1-D009-324C-BB4E-893FDA354AE9}"/>
              </a:ext>
            </a:extLst>
          </p:cNvPr>
          <p:cNvSpPr txBox="1"/>
          <p:nvPr/>
        </p:nvSpPr>
        <p:spPr>
          <a:xfrm>
            <a:off x="0" y="6488668"/>
            <a:ext cx="4067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Lucida Grande" panose="020B0600040502020204" pitchFamily="34" charset="0"/>
                <a:cs typeface="Lucida Grande" panose="020B0600040502020204" pitchFamily="34" charset="0"/>
              </a:rPr>
              <a:t>NASA MESSENGER, August 2, 2005</a:t>
            </a:r>
          </a:p>
        </p:txBody>
      </p:sp>
    </p:spTree>
    <p:extLst>
      <p:ext uri="{BB962C8B-B14F-4D97-AF65-F5344CB8AC3E}">
        <p14:creationId xmlns:p14="http://schemas.microsoft.com/office/powerpoint/2010/main" val="3918402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B021-61DF-8446-9760-84B2BFDB6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1235"/>
            <a:ext cx="7772400" cy="1667839"/>
          </a:xfrm>
        </p:spPr>
        <p:txBody>
          <a:bodyPr/>
          <a:lstStyle/>
          <a:p>
            <a:r>
              <a:rPr lang="en-US" sz="3600" dirty="0">
                <a:latin typeface="Lucida Grande" panose="020B0600040502020204" pitchFamily="34" charset="0"/>
                <a:cs typeface="Lucida Grande" panose="020B0600040502020204" pitchFamily="34" charset="0"/>
              </a:rPr>
              <a:t>24 campaign locations</a:t>
            </a:r>
            <a:br>
              <a:rPr lang="en-US" sz="3600" dirty="0">
                <a:latin typeface="Lucida Grande" panose="020B0600040502020204" pitchFamily="34" charset="0"/>
                <a:cs typeface="Lucida Grande" panose="020B0600040502020204" pitchFamily="34" charset="0"/>
              </a:rPr>
            </a:br>
            <a:r>
              <a:rPr lang="en-US" sz="3600" dirty="0">
                <a:latin typeface="Lucida Grande" panose="020B0600040502020204" pitchFamily="34" charset="0"/>
                <a:cs typeface="Lucida Grande" panose="020B0600040502020204" pitchFamily="34" charset="0"/>
              </a:rPr>
              <a:t>&gt;250 km of roadway</a:t>
            </a:r>
            <a:br>
              <a:rPr lang="en-US" sz="3600" dirty="0">
                <a:latin typeface="Lucida Grande" panose="020B0600040502020204" pitchFamily="34" charset="0"/>
                <a:cs typeface="Lucida Grande" panose="020B0600040502020204" pitchFamily="34" charset="0"/>
              </a:rPr>
            </a:br>
            <a:r>
              <a:rPr lang="en-US" sz="3600" dirty="0">
                <a:latin typeface="Lucida Grande" panose="020B0600040502020204" pitchFamily="34" charset="0"/>
                <a:cs typeface="Lucida Grande" panose="020B0600040502020204" pitchFamily="34" charset="0"/>
              </a:rPr>
              <a:t>hundreds of thousands of lights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8C9B1-7934-7C44-BD30-11515FD09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54" y="2440111"/>
            <a:ext cx="2750907" cy="2750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919E94-87A2-D540-8220-7872E1E72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546" y="2440110"/>
            <a:ext cx="2750907" cy="2750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987707-09DF-2947-8539-1EDAA89DF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139" y="2440110"/>
            <a:ext cx="2750907" cy="2750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F85638-17D8-8D4E-9FCD-8CABBB4ED7A8}"/>
              </a:ext>
            </a:extLst>
          </p:cNvPr>
          <p:cNvSpPr txBox="1"/>
          <p:nvPr/>
        </p:nvSpPr>
        <p:spPr>
          <a:xfrm>
            <a:off x="685800" y="5191017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Potsdam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59C53-5CBC-D34F-B15B-B266A30092B2}"/>
              </a:ext>
            </a:extLst>
          </p:cNvPr>
          <p:cNvSpPr txBox="1"/>
          <p:nvPr/>
        </p:nvSpPr>
        <p:spPr>
          <a:xfrm>
            <a:off x="3862149" y="5192912"/>
            <a:ext cx="1483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Erlangen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FD971-9AFE-E245-9A5A-482B83C83C7D}"/>
              </a:ext>
            </a:extLst>
          </p:cNvPr>
          <p:cNvSpPr txBox="1"/>
          <p:nvPr/>
        </p:nvSpPr>
        <p:spPr>
          <a:xfrm>
            <a:off x="7012964" y="5191017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Würzburg</a:t>
            </a:r>
          </a:p>
        </p:txBody>
      </p:sp>
    </p:spTree>
    <p:extLst>
      <p:ext uri="{BB962C8B-B14F-4D97-AF65-F5344CB8AC3E}">
        <p14:creationId xmlns:p14="http://schemas.microsoft.com/office/powerpoint/2010/main" val="3017181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6D7D1-96E5-8443-A9E4-C1C19577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526"/>
            <a:ext cx="8229600" cy="814423"/>
          </a:xfrm>
        </p:spPr>
        <p:txBody>
          <a:bodyPr>
            <a:normAutofit fontScale="90000"/>
          </a:bodyPr>
          <a:lstStyle/>
          <a:p>
            <a:r>
              <a:rPr lang="en-US" dirty="0"/>
              <a:t>Friedrich-Ebert-</a:t>
            </a:r>
            <a:r>
              <a:rPr lang="en-US" dirty="0" err="1"/>
              <a:t>Straße</a:t>
            </a:r>
            <a:r>
              <a:rPr lang="en-US" dirty="0"/>
              <a:t>, Potsdam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A8B18-9D0B-BE4B-A933-8CA346BD0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1976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Lights along a 130 meter transect:</a:t>
            </a:r>
          </a:p>
          <a:p>
            <a:pPr lvl="1"/>
            <a:r>
              <a:rPr lang="en-US" dirty="0"/>
              <a:t>10 streetlights</a:t>
            </a:r>
          </a:p>
          <a:p>
            <a:pPr lvl="1"/>
            <a:r>
              <a:rPr lang="en-US" dirty="0"/>
              <a:t>51 illuminated signs</a:t>
            </a:r>
          </a:p>
          <a:p>
            <a:pPr lvl="1"/>
            <a:r>
              <a:rPr lang="en-US" dirty="0"/>
              <a:t>32 canopy lights</a:t>
            </a:r>
          </a:p>
          <a:p>
            <a:pPr lvl="1"/>
            <a:r>
              <a:rPr lang="en-US" dirty="0"/>
              <a:t>14 private windows</a:t>
            </a:r>
          </a:p>
          <a:p>
            <a:pPr lvl="1"/>
            <a:r>
              <a:rPr lang="en-US" dirty="0"/>
              <a:t>13 commercial windows</a:t>
            </a:r>
          </a:p>
          <a:p>
            <a:pPr lvl="1"/>
            <a:r>
              <a:rPr lang="en-US" dirty="0"/>
              <a:t>3 floodlights</a:t>
            </a:r>
          </a:p>
          <a:p>
            <a:pPr lvl="1"/>
            <a:r>
              <a:rPr lang="en-US" dirty="0"/>
              <a:t>3 “other” lights</a:t>
            </a:r>
          </a:p>
          <a:p>
            <a:pPr lvl="1"/>
            <a:r>
              <a:rPr lang="en-US" dirty="0"/>
              <a:t>2 lights on buildings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496241-0607-5744-8481-62B0F13BB669}"/>
              </a:ext>
            </a:extLst>
          </p:cNvPr>
          <p:cNvSpPr txBox="1"/>
          <p:nvPr/>
        </p:nvSpPr>
        <p:spPr>
          <a:xfrm>
            <a:off x="1354612" y="5817939"/>
            <a:ext cx="64347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1 light/meter</a:t>
            </a:r>
            <a:b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</a:br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12 other light sources for each streetlight</a:t>
            </a:r>
          </a:p>
        </p:txBody>
      </p:sp>
    </p:spTree>
    <p:extLst>
      <p:ext uri="{BB962C8B-B14F-4D97-AF65-F5344CB8AC3E}">
        <p14:creationId xmlns:p14="http://schemas.microsoft.com/office/powerpoint/2010/main" val="419629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5" descr="viirs_edited_photoshop_file.jpg">
            <a:extLst>
              <a:ext uri="{FF2B5EF4-FFF2-40B4-BE49-F238E27FC236}">
                <a16:creationId xmlns:a16="http://schemas.microsoft.com/office/drawing/2014/main" id="{C7194AA6-3AD1-CD47-877A-0315F732E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10572" r="-496" b="7691"/>
          <a:stretch/>
        </p:blipFill>
        <p:spPr>
          <a:xfrm>
            <a:off x="0" y="0"/>
            <a:ext cx="9143999" cy="69905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728824"/>
          </a:xfrm>
        </p:spPr>
        <p:txBody>
          <a:bodyPr>
            <a:normAutofit/>
          </a:bodyPr>
          <a:lstStyle/>
          <a:p>
            <a:r>
              <a:rPr lang="en-US" sz="3200" dirty="0">
                <a:effectLst>
                  <a:glow rad="190500">
                    <a:schemeClr val="bg1">
                      <a:alpha val="75000"/>
                    </a:schemeClr>
                  </a:glow>
                </a:effectLst>
              </a:rPr>
              <a:t>To successfully limit light emissions</a:t>
            </a:r>
            <a:br>
              <a:rPr lang="en-US" sz="3200" dirty="0">
                <a:effectLst>
                  <a:glow rad="1905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sz="3200" dirty="0">
                <a:effectLst>
                  <a:glow rad="190500">
                    <a:schemeClr val="bg1">
                      <a:alpha val="75000"/>
                    </a:schemeClr>
                  </a:glow>
                </a:effectLst>
              </a:rPr>
              <a:t>we ought to know what the sources are</a:t>
            </a:r>
            <a:br>
              <a:rPr lang="en-US" sz="3200" dirty="0">
                <a:effectLst>
                  <a:glow rad="1905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sz="3200" dirty="0">
                <a:effectLst>
                  <a:glow rad="190500">
                    <a:schemeClr val="bg1">
                      <a:alpha val="75000"/>
                    </a:schemeClr>
                  </a:glow>
                </a:effectLst>
              </a:rPr>
              <a:t>and how they are changing</a:t>
            </a:r>
          </a:p>
        </p:txBody>
      </p:sp>
    </p:spTree>
    <p:extLst>
      <p:ext uri="{BB962C8B-B14F-4D97-AF65-F5344CB8AC3E}">
        <p14:creationId xmlns:p14="http://schemas.microsoft.com/office/powerpoint/2010/main" val="87569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5" descr="viirs_edited_photoshop_file.jpg">
            <a:extLst>
              <a:ext uri="{FF2B5EF4-FFF2-40B4-BE49-F238E27FC236}">
                <a16:creationId xmlns:a16="http://schemas.microsoft.com/office/drawing/2014/main" id="{C7194AA6-3AD1-CD47-877A-0315F732E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10572" r="-496" b="7691"/>
          <a:stretch/>
        </p:blipFill>
        <p:spPr>
          <a:xfrm>
            <a:off x="0" y="0"/>
            <a:ext cx="9143999" cy="69905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endParaRPr lang="en-US" dirty="0">
              <a:effectLst>
                <a:glow rad="1905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0952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 rad="190500">
                    <a:schemeClr val="bg1">
                      <a:alpha val="75000"/>
                    </a:schemeClr>
                  </a:glow>
                </a:effectLst>
              </a:rPr>
              <a:t>Radiance Light Trends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13CE8F-ECE0-D046-8755-FD9326E66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03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7142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glow rad="190500">
                    <a:schemeClr val="bg1">
                      <a:alpha val="75000"/>
                    </a:schemeClr>
                  </a:glow>
                </a:effectLst>
              </a:rPr>
              <a:t>Rural areas of Lombok, Indonesia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C86898-F181-1B43-B865-53882F606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73" y="940261"/>
            <a:ext cx="8280971" cy="591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29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7142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glow rad="190500">
                    <a:schemeClr val="bg1">
                      <a:alpha val="75000"/>
                    </a:schemeClr>
                  </a:glow>
                </a:effectLst>
              </a:rPr>
              <a:t>Rural areas of Lombok, Indonesia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4A06FD-BC14-9B42-BE16-ECB70B4C1236}"/>
              </a:ext>
            </a:extLst>
          </p:cNvPr>
          <p:cNvSpPr txBox="1"/>
          <p:nvPr/>
        </p:nvSpPr>
        <p:spPr>
          <a:xfrm>
            <a:off x="1984592" y="6046342"/>
            <a:ext cx="5174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11% annual increase in emissions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FC524-AAAA-4A4A-A490-1EEB3D495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55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7142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glow rad="190500">
                    <a:schemeClr val="bg1">
                      <a:alpha val="75000"/>
                    </a:schemeClr>
                  </a:glow>
                </a:effectLst>
              </a:rPr>
              <a:t>Tucson, USA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4A06FD-BC14-9B42-BE16-ECB70B4C1236}"/>
              </a:ext>
            </a:extLst>
          </p:cNvPr>
          <p:cNvSpPr txBox="1"/>
          <p:nvPr/>
        </p:nvSpPr>
        <p:spPr>
          <a:xfrm>
            <a:off x="897756" y="6056616"/>
            <a:ext cx="7348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ucida Grande" panose="020B0600040502020204" pitchFamily="34" charset="0"/>
                <a:cs typeface="Lucida Grande" panose="020B0600040502020204" pitchFamily="34" charset="0"/>
              </a:rPr>
              <a:t>15-20% decrease due to street lighting changes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25C6FC-629B-D04C-89FE-B0C99A32A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89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" y="170451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  <a:latin typeface="Lucida Grande"/>
                <a:cs typeface="Lucida Grande"/>
              </a:rPr>
              <a:t>Annual change in radiance</a:t>
            </a:r>
            <a:br>
              <a:rPr lang="en-US" sz="4000" dirty="0">
                <a:solidFill>
                  <a:schemeClr val="bg1"/>
                </a:solidFill>
                <a:latin typeface="Lucida Grande"/>
                <a:cs typeface="Lucida Grande"/>
              </a:rPr>
            </a:br>
            <a:r>
              <a:rPr lang="en-US" sz="4000" dirty="0">
                <a:solidFill>
                  <a:schemeClr val="bg1"/>
                </a:solidFill>
                <a:latin typeface="Lucida Grande"/>
                <a:cs typeface="Lucida Grande"/>
              </a:rPr>
              <a:t>2012-2016</a:t>
            </a:r>
            <a:endParaRPr lang="en-US" sz="3200" dirty="0">
              <a:solidFill>
                <a:schemeClr val="bg1"/>
              </a:solidFill>
              <a:latin typeface="Lucida Grande"/>
              <a:cs typeface="Lucida Grande"/>
            </a:endParaRPr>
          </a:p>
        </p:txBody>
      </p:sp>
      <p:pic>
        <p:nvPicPr>
          <p:cNvPr id="15" name="Bild 3" descr="Figure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9" t="2042" b="35388"/>
          <a:stretch/>
        </p:blipFill>
        <p:spPr>
          <a:xfrm>
            <a:off x="1312358" y="1472597"/>
            <a:ext cx="6631516" cy="330490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52207" y="4834716"/>
            <a:ext cx="7820905" cy="1319018"/>
            <a:chOff x="122968" y="4834716"/>
            <a:chExt cx="7820905" cy="1319018"/>
          </a:xfrm>
        </p:grpSpPr>
        <p:sp>
          <p:nvSpPr>
            <p:cNvPr id="6" name="Rectangle 5"/>
            <p:cNvSpPr/>
            <p:nvPr/>
          </p:nvSpPr>
          <p:spPr bwMode="auto">
            <a:xfrm>
              <a:off x="122969" y="5738098"/>
              <a:ext cx="7820904" cy="415636"/>
            </a:xfrm>
            <a:prstGeom prst="rect">
              <a:avLst/>
            </a:prstGeom>
            <a:solidFill>
              <a:srgbClr val="D5DFE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Lucida Grande CE" charset="0"/>
                <a:ea typeface="ＭＳ Ｐゴシック" charset="0"/>
              </a:endParaRPr>
            </a:p>
          </p:txBody>
        </p:sp>
        <p:pic>
          <p:nvPicPr>
            <p:cNvPr id="4" name="Bild 3" descr="Figure1.eps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246" r="13304"/>
            <a:stretch/>
          </p:blipFill>
          <p:spPr>
            <a:xfrm>
              <a:off x="122968" y="4834716"/>
              <a:ext cx="7820905" cy="104213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294910" y="5738098"/>
              <a:ext cx="11741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Lucida Grande"/>
                  <a:ea typeface="ＭＳ Ｐゴシック"/>
                  <a:cs typeface="Lucida Grande"/>
                </a:rPr>
                <a:t>Brighter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66775" y="5738098"/>
              <a:ext cx="10211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Lucida Grande"/>
                  <a:ea typeface="ＭＳ Ｐゴシック"/>
                  <a:cs typeface="Lucida Grande"/>
                </a:rPr>
                <a:t>Darker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>
              <a:off x="5457510" y="5969220"/>
              <a:ext cx="1604818" cy="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>
              <a:off x="1261957" y="5971742"/>
              <a:ext cx="1604818" cy="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chemeClr val="bg1"/>
              </a:solidFill>
              <a:prstDash val="solid"/>
              <a:round/>
              <a:headEnd type="arrow" w="med" len="med"/>
              <a:tailEnd type="non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0" name="Rectangle 19"/>
            <p:cNvSpPr/>
            <p:nvPr/>
          </p:nvSpPr>
          <p:spPr bwMode="auto">
            <a:xfrm>
              <a:off x="4865974" y="4936498"/>
              <a:ext cx="3077899" cy="235249"/>
            </a:xfrm>
            <a:prstGeom prst="rect">
              <a:avLst/>
            </a:prstGeom>
            <a:solidFill>
              <a:srgbClr val="D5DFE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Lucida Grande CE" charset="0"/>
                <a:ea typeface="ＭＳ Ｐゴシック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935514" y="6410905"/>
            <a:ext cx="419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Lucida Grande"/>
                <a:ea typeface="ＭＳ Ｐゴシック"/>
                <a:cs typeface="Lucida Grande"/>
              </a:rPr>
              <a:t>Kyba et al. (2017) Science Advances</a:t>
            </a:r>
          </a:p>
        </p:txBody>
      </p:sp>
    </p:spTree>
    <p:extLst>
      <p:ext uri="{BB962C8B-B14F-4D97-AF65-F5344CB8AC3E}">
        <p14:creationId xmlns:p14="http://schemas.microsoft.com/office/powerpoint/2010/main" val="324741074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A45971-B1AA-5341-8011-C4A5239B5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0158"/>
            <a:ext cx="9144000" cy="50300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913E01-2302-5841-BFE1-BC4552B4D966}"/>
              </a:ext>
            </a:extLst>
          </p:cNvPr>
          <p:cNvSpPr txBox="1"/>
          <p:nvPr/>
        </p:nvSpPr>
        <p:spPr>
          <a:xfrm>
            <a:off x="4048871" y="4696340"/>
            <a:ext cx="2143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Lucida Grande" panose="020B0600040502020204" pitchFamily="34" charset="0"/>
                <a:cs typeface="Lucida Grande" panose="020B0600040502020204" pitchFamily="34" charset="0"/>
              </a:rPr>
              <a:t>Altstadt</a:t>
            </a:r>
            <a:endParaRPr lang="en-US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Lucida Grande" panose="020B0600040502020204" pitchFamily="34" charset="0"/>
              <a:ea typeface="+mn-ea"/>
              <a:cs typeface="Lucida Grande" panose="020B0600040502020204" pitchFamily="34" charset="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84 </a:t>
            </a:r>
            <a:r>
              <a:rPr lang="en-US" dirty="0" err="1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nW</a:t>
            </a:r>
            <a:r>
              <a:rPr lang="en-US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/cm</a:t>
            </a:r>
            <a:r>
              <a:rPr lang="en-US" baseline="300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2</a:t>
            </a:r>
            <a:r>
              <a:rPr lang="en-US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t>sr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42CEFCB-5B95-6449-BE57-32342ADAD49D}"/>
              </a:ext>
            </a:extLst>
          </p:cNvPr>
          <p:cNvCxnSpPr>
            <a:cxnSpLocks/>
          </p:cNvCxnSpPr>
          <p:nvPr/>
        </p:nvCxnSpPr>
        <p:spPr>
          <a:xfrm flipH="1" flipV="1">
            <a:off x="4672584" y="4115184"/>
            <a:ext cx="448055" cy="508187"/>
          </a:xfrm>
          <a:prstGeom prst="straightConnector1">
            <a:avLst/>
          </a:prstGeom>
          <a:ln w="88900">
            <a:solidFill>
              <a:schemeClr val="bg1"/>
            </a:solidFill>
            <a:tailEnd type="triangle"/>
          </a:ln>
          <a:effectLst>
            <a:glow rad="1270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C55EEB2-1E72-914E-B18E-35625F2E551A}"/>
              </a:ext>
            </a:extLst>
          </p:cNvPr>
          <p:cNvSpPr txBox="1"/>
          <p:nvPr/>
        </p:nvSpPr>
        <p:spPr>
          <a:xfrm>
            <a:off x="3468171" y="1898914"/>
            <a:ext cx="2207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ctr" defTabSz="6858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Lucida Grande" panose="020B0600040502020204" pitchFamily="34" charset="0"/>
                <a:cs typeface="Lucida Grande" panose="020B0600040502020204" pitchFamily="34" charset="0"/>
              </a:defRPr>
            </a:lvl1pPr>
          </a:lstStyle>
          <a:p>
            <a:r>
              <a:rPr lang="en-US" dirty="0"/>
              <a:t>Neustadt</a:t>
            </a:r>
          </a:p>
          <a:p>
            <a:r>
              <a:rPr lang="en-US" dirty="0"/>
              <a:t>21 </a:t>
            </a:r>
            <a:r>
              <a:rPr lang="en-US" dirty="0" err="1"/>
              <a:t>nW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sr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DEFB22-FB72-C840-BAA8-C4C00D7C0D60}"/>
              </a:ext>
            </a:extLst>
          </p:cNvPr>
          <p:cNvCxnSpPr>
            <a:cxnSpLocks/>
          </p:cNvCxnSpPr>
          <p:nvPr/>
        </p:nvCxnSpPr>
        <p:spPr>
          <a:xfrm>
            <a:off x="4572000" y="2830776"/>
            <a:ext cx="342901" cy="658045"/>
          </a:xfrm>
          <a:prstGeom prst="straightConnector1">
            <a:avLst/>
          </a:prstGeom>
          <a:ln w="88900">
            <a:solidFill>
              <a:schemeClr val="bg1"/>
            </a:solidFill>
            <a:tailEnd type="triangle"/>
          </a:ln>
          <a:effectLst>
            <a:glow rad="1270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>
            <a:extLst>
              <a:ext uri="{FF2B5EF4-FFF2-40B4-BE49-F238E27FC236}">
                <a16:creationId xmlns:a16="http://schemas.microsoft.com/office/drawing/2014/main" id="{4E8DC4C0-95F8-364F-B2B5-1A31E4B46812}"/>
              </a:ext>
            </a:extLst>
          </p:cNvPr>
          <p:cNvSpPr txBox="1">
            <a:spLocks/>
          </p:cNvSpPr>
          <p:nvPr/>
        </p:nvSpPr>
        <p:spPr>
          <a:xfrm>
            <a:off x="3" y="307809"/>
            <a:ext cx="9144000" cy="69598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000" dirty="0">
                <a:solidFill>
                  <a:schemeClr val="bg1"/>
                </a:solidFill>
                <a:latin typeface="Lucida Grande"/>
                <a:cs typeface="Lucida Grande"/>
              </a:rPr>
              <a:t>Dresden, Germany</a:t>
            </a:r>
            <a:endParaRPr lang="en-US" sz="3200" dirty="0">
              <a:solidFill>
                <a:schemeClr val="bg1"/>
              </a:solidFill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53095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theme/theme1.xml><?xml version="1.0" encoding="utf-8"?>
<a:theme xmlns:a="http://schemas.openxmlformats.org/drawingml/2006/main" name="2_ Schwarz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 CE"/>
        <a:ea typeface="ＭＳ Ｐゴシック"/>
        <a:cs typeface=""/>
      </a:majorFont>
      <a:minorFont>
        <a:latin typeface="Lucida Grande C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 CE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 CE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3776</TotalTime>
  <Words>675</Words>
  <Application>Microsoft Macintosh PowerPoint</Application>
  <PresentationFormat>On-screen Show (4:3)</PresentationFormat>
  <Paragraphs>90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Lucida Grande</vt:lpstr>
      <vt:lpstr>Lucida Grande CE</vt:lpstr>
      <vt:lpstr>Verdana</vt:lpstr>
      <vt:lpstr>2_ Schwarz </vt:lpstr>
      <vt:lpstr>7_Blank Presentation</vt:lpstr>
      <vt:lpstr>Default Design</vt:lpstr>
      <vt:lpstr>Office</vt:lpstr>
      <vt:lpstr>Which types of lighting are responsible for light emissions? Christopher Kyba August 6, 2021</vt:lpstr>
      <vt:lpstr>PowerPoint Presentation</vt:lpstr>
      <vt:lpstr>PowerPoint Presentation</vt:lpstr>
      <vt:lpstr>Radiance Light Trends</vt:lpstr>
      <vt:lpstr>Rural areas of Lombok, Indonesia</vt:lpstr>
      <vt:lpstr>Rural areas of Lombok, Indonesia</vt:lpstr>
      <vt:lpstr>Tucson, USA</vt:lpstr>
      <vt:lpstr>Annual change in radiance 2012-2016</vt:lpstr>
      <vt:lpstr>PowerPoint Presentation</vt:lpstr>
      <vt:lpstr>PowerPoint Presentation</vt:lpstr>
      <vt:lpstr>PowerPoint Presentation</vt:lpstr>
      <vt:lpstr>PowerPoint Presentation</vt:lpstr>
      <vt:lpstr>Tucson experiment</vt:lpstr>
      <vt:lpstr>Results</vt:lpstr>
      <vt:lpstr>Results</vt:lpstr>
      <vt:lpstr>Results</vt:lpstr>
      <vt:lpstr>German villages</vt:lpstr>
      <vt:lpstr>PowerPoint Presentation</vt:lpstr>
      <vt:lpstr>Nachtlichter research questions</vt:lpstr>
      <vt:lpstr>24 campaign locations &gt;250 km of roadway hundreds of thousands of lights</vt:lpstr>
      <vt:lpstr>Friedrich-Ebert-Straße, Potsdam</vt:lpstr>
      <vt:lpstr>To successfully limit light emissions we ought to know what the sources are and how they are changing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rhanna</dc:creator>
  <cp:lastModifiedBy>Microsoft Office User</cp:lastModifiedBy>
  <cp:revision>92</cp:revision>
  <dcterms:created xsi:type="dcterms:W3CDTF">2011-11-07T09:52:11Z</dcterms:created>
  <dcterms:modified xsi:type="dcterms:W3CDTF">2021-09-09T08:23:35Z</dcterms:modified>
</cp:coreProperties>
</file>